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52" r:id="rId3"/>
    <p:sldId id="400" r:id="rId4"/>
    <p:sldId id="302" r:id="rId5"/>
    <p:sldId id="303" r:id="rId6"/>
    <p:sldId id="304" r:id="rId7"/>
    <p:sldId id="368" r:id="rId8"/>
    <p:sldId id="306" r:id="rId9"/>
    <p:sldId id="384" r:id="rId10"/>
    <p:sldId id="385" r:id="rId11"/>
    <p:sldId id="308" r:id="rId12"/>
    <p:sldId id="309" r:id="rId13"/>
    <p:sldId id="316" r:id="rId14"/>
    <p:sldId id="313" r:id="rId15"/>
    <p:sldId id="314" r:id="rId16"/>
    <p:sldId id="401" r:id="rId17"/>
    <p:sldId id="318" r:id="rId18"/>
    <p:sldId id="319" r:id="rId19"/>
    <p:sldId id="320" r:id="rId20"/>
    <p:sldId id="321" r:id="rId21"/>
    <p:sldId id="369" r:id="rId22"/>
    <p:sldId id="370" r:id="rId23"/>
    <p:sldId id="322" r:id="rId24"/>
    <p:sldId id="305" r:id="rId25"/>
    <p:sldId id="393" r:id="rId26"/>
    <p:sldId id="279" r:id="rId27"/>
    <p:sldId id="394" r:id="rId28"/>
    <p:sldId id="395" r:id="rId29"/>
    <p:sldId id="396" r:id="rId30"/>
    <p:sldId id="299" r:id="rId31"/>
    <p:sldId id="397" r:id="rId32"/>
    <p:sldId id="359" r:id="rId33"/>
    <p:sldId id="257" r:id="rId34"/>
    <p:sldId id="388" r:id="rId35"/>
    <p:sldId id="389" r:id="rId36"/>
    <p:sldId id="390" r:id="rId37"/>
    <p:sldId id="391" r:id="rId38"/>
    <p:sldId id="392" r:id="rId39"/>
    <p:sldId id="360" r:id="rId40"/>
    <p:sldId id="398" r:id="rId41"/>
    <p:sldId id="286" r:id="rId42"/>
    <p:sldId id="399" r:id="rId43"/>
    <p:sldId id="402"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863" autoAdjust="0"/>
  </p:normalViewPr>
  <p:slideViewPr>
    <p:cSldViewPr snapToGrid="0">
      <p:cViewPr varScale="1">
        <p:scale>
          <a:sx n="72" d="100"/>
          <a:sy n="72" d="100"/>
        </p:scale>
        <p:origin x="4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3994033-C29C-4E91-A54D-E4C2E0846527}" type="datetimeFigureOut">
              <a:rPr lang="en-US" smtClean="0"/>
              <a:t>10/15/2024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18BE5C3-7FEE-4941-AF43-9FF92A5DFE97}" type="slidenum">
              <a:rPr lang="en-US" smtClean="0"/>
              <a:t>‹#›</a:t>
            </a:fld>
            <a:endParaRPr lang="en-US"/>
          </a:p>
        </p:txBody>
      </p:sp>
    </p:spTree>
    <p:extLst>
      <p:ext uri="{BB962C8B-B14F-4D97-AF65-F5344CB8AC3E}">
        <p14:creationId xmlns:p14="http://schemas.microsoft.com/office/powerpoint/2010/main" val="164195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2023 Standard F4 (Torque)</a:t>
            </a:r>
          </a:p>
        </p:txBody>
      </p:sp>
      <p:sp>
        <p:nvSpPr>
          <p:cNvPr id="4" name="Slide Number Placeholder 3"/>
          <p:cNvSpPr>
            <a:spLocks noGrp="1"/>
          </p:cNvSpPr>
          <p:nvPr>
            <p:ph type="sldNum" sz="quarter" idx="5"/>
          </p:nvPr>
        </p:nvSpPr>
        <p:spPr/>
        <p:txBody>
          <a:bodyPr/>
          <a:lstStyle/>
          <a:p>
            <a:fld id="{718BE5C3-7FEE-4941-AF43-9FF92A5DFE97}" type="slidenum">
              <a:rPr lang="en-US" smtClean="0"/>
              <a:t>1</a:t>
            </a:fld>
            <a:endParaRPr lang="en-US"/>
          </a:p>
        </p:txBody>
      </p:sp>
    </p:spTree>
    <p:extLst>
      <p:ext uri="{BB962C8B-B14F-4D97-AF65-F5344CB8AC3E}">
        <p14:creationId xmlns:p14="http://schemas.microsoft.com/office/powerpoint/2010/main" val="262101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Rim of the plate</a:t>
            </a:r>
          </a:p>
          <a:p>
            <a:r>
              <a:rPr lang="en-US" dirty="0"/>
              <a:t>4.</a:t>
            </a:r>
            <a:r>
              <a:rPr lang="en-US" baseline="0" dirty="0"/>
              <a:t> Straight line (B)</a:t>
            </a:r>
          </a:p>
          <a:p>
            <a:r>
              <a:rPr lang="en-US" baseline="0" dirty="0"/>
              <a:t>5. 1</a:t>
            </a:r>
            <a:r>
              <a:rPr lang="en-US" baseline="30000" dirty="0"/>
              <a:t>st</a:t>
            </a:r>
            <a:endParaRPr lang="en-US" baseline="0" dirty="0"/>
          </a:p>
          <a:p>
            <a:r>
              <a:rPr lang="en-US" baseline="0" dirty="0"/>
              <a:t>6. Gravity would have pulled it down</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10</a:t>
            </a:fld>
            <a:endParaRPr lang="en-US"/>
          </a:p>
        </p:txBody>
      </p:sp>
    </p:spTree>
    <p:extLst>
      <p:ext uri="{BB962C8B-B14F-4D97-AF65-F5344CB8AC3E}">
        <p14:creationId xmlns:p14="http://schemas.microsoft.com/office/powerpoint/2010/main" val="163405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57200" y="720725"/>
            <a:ext cx="64008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B64DC6AE-2178-45A5-AE0D-0AC3954E5A7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57200" y="720725"/>
            <a:ext cx="6400800" cy="36004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42795D91-E82B-42A1-BBF7-7AC304D1B08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57200" y="720725"/>
            <a:ext cx="6400800" cy="360045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7E6BA432-152C-4557-8B68-64B8938A2A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2066D4C-DE39-4A97-B433-216D71912A1D}" type="slidenum">
              <a:rPr lang="en-US" smtClean="0"/>
              <a:pPr/>
              <a:t>14</a:t>
            </a:fld>
            <a:endParaRPr lang="en-US"/>
          </a:p>
        </p:txBody>
      </p:sp>
      <p:sp>
        <p:nvSpPr>
          <p:cNvPr id="67587" name="Rectangle 2"/>
          <p:cNvSpPr>
            <a:spLocks noGrp="1" noRot="1" noChangeAspect="1" noChangeArrowheads="1" noTextEdit="1"/>
          </p:cNvSpPr>
          <p:nvPr>
            <p:ph type="sldImg"/>
          </p:nvPr>
        </p:nvSpPr>
        <p:spPr>
          <a:xfrm>
            <a:off x="457200" y="720725"/>
            <a:ext cx="64008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Have a string with something soft on end.</a:t>
            </a:r>
          </a:p>
          <a:p>
            <a:pPr eaLnBrk="1" hangingPunct="1"/>
            <a:r>
              <a:rPr lang="en-US"/>
              <a:t>Swing it and let go to illustrate.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AC5B0D9-C518-465E-AB00-25525E8CC733}" type="slidenum">
              <a:rPr lang="en-US" smtClean="0"/>
              <a:pPr/>
              <a:t>15</a:t>
            </a:fld>
            <a:endParaRPr lang="en-US"/>
          </a:p>
        </p:txBody>
      </p:sp>
      <p:sp>
        <p:nvSpPr>
          <p:cNvPr id="68611" name="Rectangle 2"/>
          <p:cNvSpPr>
            <a:spLocks noGrp="1" noRot="1" noChangeAspect="1" noChangeArrowheads="1" noTextEdit="1"/>
          </p:cNvSpPr>
          <p:nvPr>
            <p:ph type="sldImg"/>
          </p:nvPr>
        </p:nvSpPr>
        <p:spPr>
          <a:xfrm>
            <a:off x="457200" y="720725"/>
            <a:ext cx="6400800" cy="3600450"/>
          </a:xfrm>
          <a:ln/>
        </p:spPr>
      </p:sp>
      <mc:AlternateContent xmlns:mc="http://schemas.openxmlformats.org/markup-compatibility/2006" xmlns:a14="http://schemas.microsoft.com/office/drawing/2010/main">
        <mc:Choice Requires="a14">
          <p:sp>
            <p:nvSpPr>
              <p:cNvPr id="6861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i="1" dirty="0" smtClean="0">
                                  <a:latin typeface="Cambria Math"/>
                                </a:rPr>
                                <m:t>𝑣</m:t>
                              </m:r>
                            </m:e>
                            <m:sup>
                              <m:r>
                                <a:rPr lang="en-US" b="0" i="1" dirty="0" smtClean="0">
                                  <a:latin typeface="Cambria Math"/>
                                </a:rPr>
                                <m:t>2</m:t>
                              </m:r>
                            </m:sup>
                          </m:sSup>
                        </m:num>
                        <m:den>
                          <m:r>
                            <a:rPr lang="en-US" i="1" dirty="0" smtClean="0">
                              <a:latin typeface="Cambria Math"/>
                            </a:rPr>
                            <m:t>𝑟</m:t>
                          </m:r>
                        </m:den>
                      </m:f>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30</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50</m:t>
                          </m:r>
                          <m:r>
                            <a:rPr lang="en-US" b="0" i="1" dirty="0" smtClean="0">
                              <a:latin typeface="Cambria Math"/>
                            </a:rPr>
                            <m:t> </m:t>
                          </m:r>
                          <m:r>
                            <a:rPr lang="en-US" i="1" dirty="0" smtClean="0">
                              <a:latin typeface="Cambria Math"/>
                            </a:rPr>
                            <m:t>𝑚</m:t>
                          </m:r>
                        </m:den>
                      </m:f>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 18</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r>
                            <a:rPr lang="en-US" i="1" baseline="30000" dirty="0" smtClean="0">
                              <a:latin typeface="Cambria Math"/>
                            </a:rPr>
                            <m:t>2</m:t>
                          </m:r>
                        </m:den>
                      </m:f>
                    </m:oMath>
                  </m:oMathPara>
                </a14:m>
                <a:endParaRPr lang="en-US" i="1" baseline="30000" dirty="0">
                  <a:latin typeface="Cambria Math"/>
                </a:endParaRPr>
              </a:p>
              <a:p>
                <a:pPr eaLnBrk="1" hangingPunct="1"/>
                <a:r>
                  <a:rPr lang="en-US" i="0" dirty="0">
                    <a:latin typeface="+mj-lt"/>
                  </a:rPr>
                  <a:t>Can’t make it</a:t>
                </a:r>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2</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30</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100</m:t>
                          </m:r>
                          <m:r>
                            <a:rPr lang="en-US" b="0" i="1" dirty="0" smtClean="0">
                              <a:latin typeface="Cambria Math"/>
                            </a:rPr>
                            <m:t> </m:t>
                          </m:r>
                          <m:r>
                            <a:rPr lang="en-US" i="1" dirty="0" smtClean="0">
                              <a:latin typeface="Cambria Math"/>
                            </a:rPr>
                            <m:t>𝑚</m:t>
                          </m:r>
                        </m:den>
                      </m:f>
                      <m:r>
                        <a:rPr lang="en-US" i="1" dirty="0" smtClean="0">
                          <a:latin typeface="Cambria Math"/>
                        </a:rPr>
                        <m:t>= 9</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r>
                            <a:rPr lang="en-US" i="1" baseline="30000" dirty="0" smtClean="0">
                              <a:latin typeface="Cambria Math"/>
                            </a:rPr>
                            <m:t>2</m:t>
                          </m:r>
                        </m:den>
                      </m:f>
                    </m:oMath>
                  </m:oMathPara>
                </a14:m>
                <a:endParaRPr lang="en-US" i="1" baseline="30000" dirty="0">
                  <a:latin typeface="Cambria Math"/>
                </a:endParaRPr>
              </a:p>
              <a:p>
                <a:pPr eaLnBrk="1" hangingPunct="1"/>
                <a:r>
                  <a:rPr lang="en-US" i="0" dirty="0">
                    <a:latin typeface="+mj-lt"/>
                  </a:rPr>
                  <a:t>Yes</a:t>
                </a:r>
                <a:endParaRPr lang="en-US" baseline="-25000" dirty="0"/>
              </a:p>
            </p:txBody>
          </p:sp>
        </mc:Choice>
        <mc:Fallback xmlns="">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𝑎_𝑐1</a:t>
                </a:r>
                <a:r>
                  <a:rPr lang="en-US" i="0" dirty="0" smtClean="0">
                    <a:latin typeface="Cambria Math"/>
                  </a:rPr>
                  <a:t>=𝑣</a:t>
                </a:r>
                <a:r>
                  <a:rPr lang="en-US" b="0" i="0" dirty="0" smtClean="0">
                    <a:latin typeface="Cambria Math"/>
                  </a:rPr>
                  <a:t>^2/</a:t>
                </a:r>
                <a:r>
                  <a:rPr lang="en-US" i="0" dirty="0" smtClean="0">
                    <a:latin typeface="Cambria Math"/>
                  </a:rPr>
                  <a:t>𝑟</a:t>
                </a:r>
                <a:r>
                  <a:rPr lang="en-US" i="0" dirty="0" smtClean="0">
                    <a:latin typeface="Cambria Math"/>
                    <a:sym typeface="Wingdings" pitchFamily="2" charset="2"/>
                  </a:rPr>
                  <a:t> </a:t>
                </a:r>
                <a:r>
                  <a:rPr lang="en-US" i="0" dirty="0" smtClean="0">
                    <a:latin typeface="Cambria Math"/>
                  </a:rPr>
                  <a:t>𝑎</a:t>
                </a:r>
                <a:r>
                  <a:rPr lang="en-US" b="0" i="0" dirty="0" smtClean="0">
                    <a:latin typeface="Cambria Math"/>
                  </a:rPr>
                  <a:t>_𝑐1</a:t>
                </a:r>
                <a:r>
                  <a:rPr lang="en-US" i="0" dirty="0" smtClean="0">
                    <a:latin typeface="Cambria Math"/>
                  </a:rPr>
                  <a:t>=(30</a:t>
                </a:r>
                <a:r>
                  <a:rPr lang="en-US" b="0" i="0" dirty="0" smtClean="0">
                    <a:latin typeface="Cambria Math"/>
                  </a:rPr>
                  <a:t> </a:t>
                </a:r>
                <a:r>
                  <a:rPr lang="en-US" i="0" dirty="0" smtClean="0">
                    <a:latin typeface="Cambria Math"/>
                  </a:rPr>
                  <a:t>𝑚/𝑠)</a:t>
                </a:r>
                <a:r>
                  <a:rPr lang="en-US" b="0" i="0" dirty="0" smtClean="0">
                    <a:latin typeface="Cambria Math"/>
                  </a:rPr>
                  <a:t>^2/(</a:t>
                </a:r>
                <a:r>
                  <a:rPr lang="en-US" i="0" dirty="0" smtClean="0">
                    <a:latin typeface="Cambria Math"/>
                  </a:rPr>
                  <a:t>50</a:t>
                </a:r>
                <a:r>
                  <a:rPr lang="en-US" b="0" i="0" dirty="0" smtClean="0">
                    <a:latin typeface="Cambria Math"/>
                  </a:rPr>
                  <a:t> </a:t>
                </a:r>
                <a:r>
                  <a:rPr lang="en-US" i="0" dirty="0" smtClean="0">
                    <a:latin typeface="Cambria Math"/>
                  </a:rPr>
                  <a:t>𝑚)</a:t>
                </a:r>
                <a:r>
                  <a:rPr lang="en-US" i="0" dirty="0" smtClean="0">
                    <a:latin typeface="Cambria Math"/>
                    <a:sym typeface="Wingdings" pitchFamily="2" charset="2"/>
                  </a:rPr>
                  <a:t> </a:t>
                </a:r>
                <a:r>
                  <a:rPr lang="en-US" i="0" dirty="0" smtClean="0">
                    <a:latin typeface="Cambria Math"/>
                  </a:rPr>
                  <a:t>𝑎</a:t>
                </a:r>
                <a:r>
                  <a:rPr lang="en-US" b="0" i="0" dirty="0" smtClean="0">
                    <a:latin typeface="Cambria Math"/>
                  </a:rPr>
                  <a:t>_𝑐1</a:t>
                </a:r>
                <a:r>
                  <a:rPr lang="en-US" i="0" dirty="0" smtClean="0">
                    <a:latin typeface="Cambria Math"/>
                  </a:rPr>
                  <a:t>= 18</a:t>
                </a:r>
                <a:r>
                  <a:rPr lang="en-US" b="0" i="0" dirty="0" smtClean="0">
                    <a:latin typeface="Cambria Math"/>
                  </a:rPr>
                  <a:t> </a:t>
                </a:r>
                <a:r>
                  <a:rPr lang="en-US" i="0" dirty="0" smtClean="0">
                    <a:latin typeface="Cambria Math"/>
                  </a:rPr>
                  <a:t> 𝑚/𝑠</a:t>
                </a:r>
                <a:r>
                  <a:rPr lang="en-US" i="0" baseline="30000" dirty="0" smtClean="0">
                    <a:latin typeface="Cambria Math"/>
                  </a:rPr>
                  <a:t>2</a:t>
                </a:r>
                <a:endParaRPr lang="en-US" i="1" baseline="30000" dirty="0" smtClean="0">
                  <a:latin typeface="Cambria Math"/>
                </a:endParaRPr>
              </a:p>
              <a:p>
                <a:pPr eaLnBrk="1" hangingPunct="1"/>
                <a:r>
                  <a:rPr lang="en-US" i="0" dirty="0" smtClean="0">
                    <a:latin typeface="+mj-lt"/>
                  </a:rPr>
                  <a:t>Can’t make it</a:t>
                </a:r>
                <a:endParaRPr lang="en-US" dirty="0" smtClean="0"/>
              </a:p>
              <a:p>
                <a:pPr eaLnBrk="1" hangingPunct="1"/>
                <a:r>
                  <a:rPr lang="en-US" i="0" dirty="0" smtClean="0">
                    <a:latin typeface="Cambria Math"/>
                  </a:rPr>
                  <a:t>𝑎</a:t>
                </a:r>
                <a:r>
                  <a:rPr lang="en-US" b="0" i="0" dirty="0" smtClean="0">
                    <a:latin typeface="Cambria Math"/>
                  </a:rPr>
                  <a:t>_𝑐2</a:t>
                </a:r>
                <a:r>
                  <a:rPr lang="en-US" i="0" dirty="0" smtClean="0">
                    <a:latin typeface="Cambria Math"/>
                  </a:rPr>
                  <a:t>=(30</a:t>
                </a:r>
                <a:r>
                  <a:rPr lang="en-US" b="0" i="0" dirty="0" smtClean="0">
                    <a:latin typeface="Cambria Math"/>
                  </a:rPr>
                  <a:t> </a:t>
                </a:r>
                <a:r>
                  <a:rPr lang="en-US" i="0" dirty="0" smtClean="0">
                    <a:latin typeface="Cambria Math"/>
                  </a:rPr>
                  <a:t>𝑚/𝑠)</a:t>
                </a:r>
                <a:r>
                  <a:rPr lang="en-US" b="0" i="0" dirty="0" smtClean="0">
                    <a:latin typeface="Cambria Math"/>
                  </a:rPr>
                  <a:t>^2/(</a:t>
                </a:r>
                <a:r>
                  <a:rPr lang="en-US" i="0" dirty="0" smtClean="0">
                    <a:latin typeface="Cambria Math"/>
                  </a:rPr>
                  <a:t>100</a:t>
                </a:r>
                <a:r>
                  <a:rPr lang="en-US" b="0" i="0" dirty="0" smtClean="0">
                    <a:latin typeface="Cambria Math"/>
                  </a:rPr>
                  <a:t> </a:t>
                </a:r>
                <a:r>
                  <a:rPr lang="en-US" i="0" dirty="0" smtClean="0">
                    <a:latin typeface="Cambria Math"/>
                  </a:rPr>
                  <a:t>𝑚)= 9</a:t>
                </a:r>
                <a:r>
                  <a:rPr lang="en-US" b="0" i="0" dirty="0" smtClean="0">
                    <a:latin typeface="Cambria Math"/>
                  </a:rPr>
                  <a:t> </a:t>
                </a:r>
                <a:r>
                  <a:rPr lang="en-US" i="0" dirty="0" smtClean="0">
                    <a:latin typeface="Cambria Math"/>
                  </a:rPr>
                  <a:t> 𝑚/𝑠</a:t>
                </a:r>
                <a:r>
                  <a:rPr lang="en-US" i="0" baseline="30000" dirty="0" smtClean="0">
                    <a:latin typeface="Cambria Math"/>
                  </a:rPr>
                  <a:t>2</a:t>
                </a:r>
                <a:endParaRPr lang="en-US" i="1" baseline="30000" dirty="0" smtClean="0">
                  <a:latin typeface="Cambria Math"/>
                </a:endParaRPr>
              </a:p>
              <a:p>
                <a:pPr eaLnBrk="1" hangingPunct="1"/>
                <a:r>
                  <a:rPr lang="en-US" i="0" dirty="0" smtClean="0">
                    <a:latin typeface="+mj-lt"/>
                  </a:rPr>
                  <a:t>Yes</a:t>
                </a:r>
                <a:endParaRPr lang="en-US" baseline="-25000" dirty="0" smtClean="0"/>
              </a:p>
            </p:txBody>
          </p:sp>
        </mc:Fallback>
      </mc:AlternateContent>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OpenStax High School Physics 6.2</a:t>
            </a:r>
          </a:p>
          <a:p>
            <a:pPr defTabSz="966612">
              <a:defRPr/>
            </a:pPr>
            <a:r>
              <a:rPr lang="en-US" dirty="0"/>
              <a:t>OpenStax College Physics 2e 6.3</a:t>
            </a:r>
          </a:p>
        </p:txBody>
      </p:sp>
      <p:sp>
        <p:nvSpPr>
          <p:cNvPr id="4" name="Slide Number Placeholder 3"/>
          <p:cNvSpPr>
            <a:spLocks noGrp="1"/>
          </p:cNvSpPr>
          <p:nvPr>
            <p:ph type="sldNum" sz="quarter" idx="5"/>
          </p:nvPr>
        </p:nvSpPr>
        <p:spPr/>
        <p:txBody>
          <a:bodyPr/>
          <a:lstStyle/>
          <a:p>
            <a:fld id="{718BE5C3-7FEE-4941-AF43-9FF92A5DFE97}" type="slidenum">
              <a:rPr lang="en-US" smtClean="0"/>
              <a:t>16</a:t>
            </a:fld>
            <a:endParaRPr lang="en-US"/>
          </a:p>
        </p:txBody>
      </p:sp>
    </p:spTree>
    <p:extLst>
      <p:ext uri="{BB962C8B-B14F-4D97-AF65-F5344CB8AC3E}">
        <p14:creationId xmlns:p14="http://schemas.microsoft.com/office/powerpoint/2010/main" val="151367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57200" y="720725"/>
            <a:ext cx="6400800" cy="360045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CC4D67C0-6F54-49BF-8A0C-A638890F682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57200" y="720725"/>
            <a:ext cx="6400800" cy="36004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C2A4CEEE-3DF5-4839-80FF-6E491EFE051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0B7F8E0-76E0-46D8-A61F-C77CE633975B}" type="slidenum">
              <a:rPr lang="en-US" smtClean="0"/>
              <a:pPr/>
              <a:t>19</a:t>
            </a:fld>
            <a:endParaRPr lang="en-US"/>
          </a:p>
        </p:txBody>
      </p:sp>
      <p:sp>
        <p:nvSpPr>
          <p:cNvPr id="73731" name="Rectangle 2"/>
          <p:cNvSpPr>
            <a:spLocks noGrp="1" noRot="1" noChangeAspect="1" noChangeArrowheads="1" noTextEdit="1"/>
          </p:cNvSpPr>
          <p:nvPr>
            <p:ph type="sldImg"/>
          </p:nvPr>
        </p:nvSpPr>
        <p:spPr>
          <a:xfrm>
            <a:off x="457200" y="720725"/>
            <a:ext cx="6400800" cy="3600450"/>
          </a:xfrm>
          <a:ln/>
        </p:spPr>
      </p:sp>
      <mc:AlternateContent xmlns:mc="http://schemas.openxmlformats.org/markup-compatibility/2006" xmlns:a14="http://schemas.microsoft.com/office/drawing/2010/main">
        <mc:Choice Requires="a14">
          <p:sp>
            <p:nvSpPr>
              <p:cNvPr id="7373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𝐶</m:t>
                          </m:r>
                        </m:sub>
                      </m:sSub>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𝑚</m:t>
                          </m:r>
                          <m:sSup>
                            <m:sSupPr>
                              <m:ctrlPr>
                                <a:rPr lang="en-US" b="0" i="1" dirty="0" smtClean="0">
                                  <a:latin typeface="Cambria Math" panose="02040503050406030204" pitchFamily="18" charset="0"/>
                                </a:rPr>
                              </m:ctrlPr>
                            </m:sSupPr>
                            <m:e>
                              <m:r>
                                <a:rPr lang="en-US" i="1" dirty="0" smtClean="0">
                                  <a:latin typeface="Cambria Math"/>
                                </a:rPr>
                                <m:t>𝑣</m:t>
                              </m:r>
                            </m:e>
                            <m:sup>
                              <m:r>
                                <a:rPr lang="en-US" b="0" i="1" dirty="0" smtClean="0">
                                  <a:latin typeface="Cambria Math"/>
                                </a:rPr>
                                <m:t>2</m:t>
                              </m:r>
                            </m:sup>
                          </m:sSup>
                        </m:num>
                        <m:den>
                          <m:r>
                            <a:rPr lang="en-US" i="1" dirty="0" smtClean="0">
                              <a:latin typeface="Cambria Math"/>
                            </a:rPr>
                            <m:t>𝑟</m:t>
                          </m:r>
                        </m:den>
                      </m:f>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m:t>
                      </m:r>
                      <m:f>
                        <m:fPr>
                          <m:ctrlPr>
                            <a:rPr lang="en-US" i="1" dirty="0" smtClean="0">
                              <a:latin typeface="Cambria Math" panose="02040503050406030204" pitchFamily="18" charset="0"/>
                            </a:rPr>
                          </m:ctrlPr>
                        </m:fPr>
                        <m:num>
                          <m:d>
                            <m:dPr>
                              <m:ctrlPr>
                                <a:rPr lang="en-US" i="1" dirty="0" smtClean="0">
                                  <a:latin typeface="Cambria Math" panose="02040503050406030204" pitchFamily="18" charset="0"/>
                                </a:rPr>
                              </m:ctrlPr>
                            </m:dPr>
                            <m:e>
                              <m:r>
                                <a:rPr lang="en-US" i="1" dirty="0" smtClean="0">
                                  <a:latin typeface="Cambria Math"/>
                                </a:rPr>
                                <m:t>1.25 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20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0.50</m:t>
                          </m:r>
                          <m:r>
                            <a:rPr lang="en-US" b="0" i="1" dirty="0" smtClean="0">
                              <a:latin typeface="Cambria Math"/>
                            </a:rPr>
                            <m:t> </m:t>
                          </m:r>
                          <m:r>
                            <a:rPr lang="en-US" i="1" dirty="0" smtClean="0">
                              <a:latin typeface="Cambria Math"/>
                            </a:rPr>
                            <m:t>𝑚</m:t>
                          </m:r>
                        </m:den>
                      </m:f>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=1000 </m:t>
                      </m:r>
                      <m:r>
                        <a:rPr lang="en-US" i="1" dirty="0" smtClean="0">
                          <a:latin typeface="Cambria Math"/>
                        </a:rPr>
                        <m:t>𝑁</m:t>
                      </m:r>
                    </m:oMath>
                  </m:oMathPara>
                </a14:m>
                <a:endParaRPr lang="en-US" dirty="0"/>
              </a:p>
            </p:txBody>
          </p:sp>
        </mc:Choice>
        <mc:Fallback xmlns="">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b="0" i="0" dirty="0" smtClean="0">
                    <a:latin typeface="Cambria Math"/>
                  </a:rPr>
                  <a:t>_𝐶</a:t>
                </a:r>
                <a:r>
                  <a:rPr lang="en-US" i="0" dirty="0" smtClean="0">
                    <a:latin typeface="Cambria Math"/>
                  </a:rPr>
                  <a:t>=(𝑚𝑣</a:t>
                </a:r>
                <a:r>
                  <a:rPr lang="en-US" b="0" i="0" dirty="0" smtClean="0">
                    <a:latin typeface="Cambria Math"/>
                  </a:rPr>
                  <a:t>^2)/</a:t>
                </a:r>
                <a:r>
                  <a:rPr lang="en-US" i="0" dirty="0" smtClean="0">
                    <a:latin typeface="Cambria Math"/>
                  </a:rPr>
                  <a:t>𝑟</a:t>
                </a:r>
                <a:endParaRPr lang="en-US" i="1" dirty="0" smtClean="0">
                  <a:latin typeface="Cambria Math"/>
                </a:endParaRPr>
              </a:p>
              <a:p>
                <a:pPr eaLnBrk="1" hangingPunct="1"/>
                <a:r>
                  <a:rPr lang="en-US" i="0" dirty="0" smtClean="0">
                    <a:latin typeface="Cambria Math"/>
                  </a:rPr>
                  <a:t>=((1.25 𝑘𝑔)</a:t>
                </a:r>
                <a:r>
                  <a:rPr lang="en-US" b="0" i="0" dirty="0" smtClean="0">
                    <a:latin typeface="Cambria Math"/>
                  </a:rPr>
                  <a:t> (</a:t>
                </a:r>
                <a:r>
                  <a:rPr lang="en-US" i="0" dirty="0" smtClean="0">
                    <a:latin typeface="Cambria Math"/>
                  </a:rPr>
                  <a:t>20 𝑚/𝑠)</a:t>
                </a:r>
                <a:r>
                  <a:rPr lang="en-US" b="0" i="0" dirty="0" smtClean="0">
                    <a:latin typeface="Cambria Math"/>
                  </a:rPr>
                  <a:t>^2)/(</a:t>
                </a:r>
                <a:r>
                  <a:rPr lang="en-US" i="0" dirty="0" smtClean="0">
                    <a:latin typeface="Cambria Math"/>
                  </a:rPr>
                  <a:t>0.50</a:t>
                </a:r>
                <a:r>
                  <a:rPr lang="en-US" b="0" i="0" dirty="0" smtClean="0">
                    <a:latin typeface="Cambria Math"/>
                  </a:rPr>
                  <a:t> </a:t>
                </a:r>
                <a:r>
                  <a:rPr lang="en-US" i="0" dirty="0" smtClean="0">
                    <a:latin typeface="Cambria Math"/>
                  </a:rPr>
                  <a:t>𝑚)</a:t>
                </a:r>
                <a:endParaRPr lang="en-US" i="1" dirty="0" smtClean="0">
                  <a:latin typeface="Cambria Math"/>
                </a:endParaRPr>
              </a:p>
              <a:p>
                <a:pPr eaLnBrk="1" hangingPunct="1"/>
                <a:r>
                  <a:rPr lang="en-US" i="0" dirty="0" smtClean="0">
                    <a:latin typeface="Cambria Math"/>
                  </a:rPr>
                  <a:t>=1000 𝑁</a:t>
                </a:r>
                <a:endParaRPr lang="en-US" dirty="0" smtClean="0"/>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57200" y="720725"/>
            <a:ext cx="6400800" cy="36004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8B76C8D-D7E3-49D3-8506-13C56B62100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BE5C3-7FEE-4941-AF43-9FF92A5DFE97}" type="slidenum">
              <a:rPr lang="en-US" smtClean="0"/>
              <a:t>21</a:t>
            </a:fld>
            <a:endParaRPr lang="en-US"/>
          </a:p>
        </p:txBody>
      </p:sp>
    </p:spTree>
    <p:extLst>
      <p:ext uri="{BB962C8B-B14F-4D97-AF65-F5344CB8AC3E}">
        <p14:creationId xmlns:p14="http://schemas.microsoft.com/office/powerpoint/2010/main" val="202090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BE5C3-7FEE-4941-AF43-9FF92A5DFE97}" type="slidenum">
              <a:rPr lang="en-US" smtClean="0"/>
              <a:t>22</a:t>
            </a:fld>
            <a:endParaRPr lang="en-US"/>
          </a:p>
        </p:txBody>
      </p:sp>
    </p:spTree>
    <p:extLst>
      <p:ext uri="{BB962C8B-B14F-4D97-AF65-F5344CB8AC3E}">
        <p14:creationId xmlns:p14="http://schemas.microsoft.com/office/powerpoint/2010/main" val="3519793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57200" y="720725"/>
            <a:ext cx="6400800" cy="36004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BEA13C3-D78C-4A1E-AE0C-8D6C7D49504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OpenStax High School Physics 6.3</a:t>
            </a:r>
          </a:p>
          <a:p>
            <a:pPr defTabSz="966612">
              <a:defRPr/>
            </a:pPr>
            <a:r>
              <a:rPr lang="en-US" dirty="0"/>
              <a:t>OpenStax College Physics 2e 9.1-9.4</a:t>
            </a:r>
          </a:p>
        </p:txBody>
      </p:sp>
      <p:sp>
        <p:nvSpPr>
          <p:cNvPr id="4" name="Slide Number Placeholder 3"/>
          <p:cNvSpPr>
            <a:spLocks noGrp="1"/>
          </p:cNvSpPr>
          <p:nvPr>
            <p:ph type="sldNum" sz="quarter" idx="5"/>
          </p:nvPr>
        </p:nvSpPr>
        <p:spPr/>
        <p:txBody>
          <a:bodyPr/>
          <a:lstStyle/>
          <a:p>
            <a:fld id="{718BE5C3-7FEE-4941-AF43-9FF92A5DFE97}" type="slidenum">
              <a:rPr lang="en-US" smtClean="0"/>
              <a:t>24</a:t>
            </a:fld>
            <a:endParaRPr lang="en-US"/>
          </a:p>
        </p:txBody>
      </p:sp>
    </p:spTree>
    <p:extLst>
      <p:ext uri="{BB962C8B-B14F-4D97-AF65-F5344CB8AC3E}">
        <p14:creationId xmlns:p14="http://schemas.microsoft.com/office/powerpoint/2010/main" val="2081404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CCW is +</a:t>
            </a:r>
          </a:p>
          <a:p>
            <a:r>
              <a:rPr lang="en-US" dirty="0"/>
              <a:t>CW</a:t>
            </a:r>
            <a:r>
              <a:rPr lang="en-US" baseline="0" dirty="0"/>
              <a:t> is -</a:t>
            </a:r>
            <a:endParaRPr lang="en-US" dirty="0"/>
          </a:p>
        </p:txBody>
      </p:sp>
      <p:sp>
        <p:nvSpPr>
          <p:cNvPr id="4" name="Slide Number Placeholder 3"/>
          <p:cNvSpPr>
            <a:spLocks noGrp="1"/>
          </p:cNvSpPr>
          <p:nvPr>
            <p:ph type="sldNum" sz="quarter" idx="10"/>
          </p:nvPr>
        </p:nvSpPr>
        <p:spPr/>
        <p:txBody>
          <a:bodyPr/>
          <a:lstStyle/>
          <a:p>
            <a:fld id="{B5784EC1-18AD-4E6A-AB58-D1244AD8B280}" type="slidenum">
              <a:rPr lang="en-US" smtClean="0"/>
              <a:t>25</a:t>
            </a:fld>
            <a:endParaRPr lang="en-US"/>
          </a:p>
        </p:txBody>
      </p:sp>
    </p:spTree>
    <p:extLst>
      <p:ext uri="{BB962C8B-B14F-4D97-AF65-F5344CB8AC3E}">
        <p14:creationId xmlns:p14="http://schemas.microsoft.com/office/powerpoint/2010/main" val="367782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26</a:t>
            </a:fld>
            <a:endParaRPr lang="en-US"/>
          </a:p>
        </p:txBody>
      </p:sp>
    </p:spTree>
    <p:extLst>
      <p:ext uri="{BB962C8B-B14F-4D97-AF65-F5344CB8AC3E}">
        <p14:creationId xmlns:p14="http://schemas.microsoft.com/office/powerpoint/2010/main" val="501867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27</a:t>
            </a:fld>
            <a:endParaRPr lang="en-US"/>
          </a:p>
        </p:txBody>
      </p:sp>
    </p:spTree>
    <p:extLst>
      <p:ext uri="{BB962C8B-B14F-4D97-AF65-F5344CB8AC3E}">
        <p14:creationId xmlns:p14="http://schemas.microsoft.com/office/powerpoint/2010/main" val="360061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28</a:t>
            </a:fld>
            <a:endParaRPr lang="en-US"/>
          </a:p>
        </p:txBody>
      </p:sp>
    </p:spTree>
    <p:extLst>
      <p:ext uri="{BB962C8B-B14F-4D97-AF65-F5344CB8AC3E}">
        <p14:creationId xmlns:p14="http://schemas.microsoft.com/office/powerpoint/2010/main" val="1124055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=0.5</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r>
                        <a:rPr lang="en-US" b="0" i="1" smtClean="0">
                          <a:latin typeface="Cambria Math"/>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r>
                                <a:rPr lang="en-US" b="0" i="1" smtClean="0">
                                  <a:latin typeface="Cambria Math"/>
                                </a:rPr>
                                <m:t> </m:t>
                              </m:r>
                              <m:r>
                                <a:rPr lang="en-US" b="0" i="1" smtClean="0">
                                  <a:latin typeface="Cambria Math"/>
                                </a:rPr>
                                <m:t>𝑟𝑎𝑑</m:t>
                              </m:r>
                            </m:num>
                            <m:den>
                              <m:r>
                                <a:rPr lang="en-US" b="0" i="1" smtClean="0">
                                  <a:latin typeface="Cambria Math"/>
                                </a:rPr>
                                <m:t>𝑟𝑒𝑣</m:t>
                              </m:r>
                            </m:den>
                          </m:f>
                        </m:e>
                      </m:d>
                      <m:r>
                        <a:rPr lang="en-US" b="0" i="1" smtClean="0">
                          <a:latin typeface="Cambria Math"/>
                        </a:rPr>
                        <m:t>=</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𝜔</m:t>
                      </m:r>
                      <m:r>
                        <a:rPr lang="en-US" b="0" i="1" smtClean="0">
                          <a:latin typeface="Cambria Math"/>
                        </a:rPr>
                        <m:t>=10</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𝜋</m:t>
                                  </m:r>
                                  <m:r>
                                    <a:rPr lang="en-US" b="0" i="1" smtClean="0">
                                      <a:latin typeface="Cambria Math"/>
                                    </a:rPr>
                                    <m:t> </m:t>
                                  </m:r>
                                  <m:r>
                                    <a:rPr lang="en-US" b="0" i="1" smtClean="0">
                                      <a:latin typeface="Cambria Math"/>
                                    </a:rPr>
                                    <m:t>𝑟𝑎𝑑</m:t>
                                  </m:r>
                                </m:e>
                              </m:d>
                            </m:num>
                            <m:den>
                              <m:r>
                                <a:rPr lang="en-US" b="0" i="1" smtClean="0">
                                  <a:latin typeface="Cambria Math"/>
                                </a:rPr>
                                <m:t>𝑟𝑒𝑣</m:t>
                              </m:r>
                            </m:den>
                          </m:f>
                        </m:e>
                      </m:d>
                      <m:r>
                        <a:rPr lang="en-US" b="0" i="1" smtClean="0">
                          <a:latin typeface="Cambria Math"/>
                        </a:rPr>
                        <m:t>=20</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𝑡</m:t>
                      </m:r>
                      <m:r>
                        <a:rPr lang="en-US" b="0" i="1" smtClean="0">
                          <a:latin typeface="Cambria Math"/>
                        </a:rPr>
                        <m:t>=1.5 </m:t>
                      </m:r>
                      <m:r>
                        <a:rPr lang="en-US" b="0" i="1" smtClean="0">
                          <a:latin typeface="Cambria Math"/>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𝜔</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m:t>
                      </m:r>
                      <m:r>
                        <a:rPr lang="en-US" b="0" i="1" smtClean="0">
                          <a:latin typeface="Cambria Math"/>
                        </a:rPr>
                        <m:t>𝛼</m:t>
                      </m:r>
                      <m:r>
                        <a:rPr lang="en-US" b="0" i="1" smtClean="0">
                          <a:latin typeface="Cambria Math"/>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20</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r>
                        <a:rPr lang="en-US" b="0" i="1" smtClean="0">
                          <a:latin typeface="Cambria Math"/>
                        </a:rPr>
                        <m:t>=</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r>
                        <a:rPr lang="en-US" b="0" i="1" smtClean="0">
                          <a:latin typeface="Cambria Math"/>
                        </a:rPr>
                        <m:t>+</m:t>
                      </m:r>
                      <m:r>
                        <a:rPr lang="en-US" b="0" i="1" smtClean="0">
                          <a:latin typeface="Cambria Math"/>
                        </a:rPr>
                        <m:t>𝛼</m:t>
                      </m:r>
                      <m:d>
                        <m:dPr>
                          <m:ctrlPr>
                            <a:rPr lang="en-US" b="0" i="1" smtClean="0">
                              <a:latin typeface="Cambria Math" panose="02040503050406030204" pitchFamily="18" charset="0"/>
                            </a:rPr>
                          </m:ctrlPr>
                        </m:dPr>
                        <m:e>
                          <m:r>
                            <a:rPr lang="en-US" b="0" i="1" smtClean="0">
                              <a:latin typeface="Cambria Math"/>
                            </a:rPr>
                            <m:t>1.5 </m:t>
                          </m:r>
                          <m:r>
                            <a:rPr lang="en-US" b="0" i="1" smtClean="0">
                              <a:latin typeface="Cambria Math"/>
                            </a:rPr>
                            <m:t>𝑠</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19</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r>
                        <a:rPr lang="en-US" b="0" i="1" smtClean="0">
                          <a:latin typeface="Cambria Math"/>
                        </a:rPr>
                        <m:t>=</m:t>
                      </m:r>
                      <m:r>
                        <a:rPr lang="en-US" b="0" i="1" smtClean="0">
                          <a:latin typeface="Cambria Math"/>
                        </a:rPr>
                        <m:t>𝛼</m:t>
                      </m:r>
                      <m:d>
                        <m:dPr>
                          <m:ctrlPr>
                            <a:rPr lang="en-US" b="0" i="1" smtClean="0">
                              <a:latin typeface="Cambria Math" panose="02040503050406030204" pitchFamily="18" charset="0"/>
                            </a:rPr>
                          </m:ctrlPr>
                        </m:dPr>
                        <m:e>
                          <m:r>
                            <a:rPr lang="en-US" b="0" i="1" smtClean="0">
                              <a:latin typeface="Cambria Math"/>
                            </a:rPr>
                            <m:t>1.5 </m:t>
                          </m:r>
                          <m:r>
                            <a:rPr lang="en-US" b="0" i="1" smtClean="0">
                              <a:latin typeface="Cambria Math"/>
                            </a:rPr>
                            <m:t>𝑠</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𝛼</m:t>
                      </m:r>
                      <m:r>
                        <a:rPr lang="en-US" b="0" i="1" smtClean="0">
                          <a:latin typeface="Cambria Math"/>
                        </a:rPr>
                        <m:t>=39.8</m:t>
                      </m:r>
                      <m:f>
                        <m:fPr>
                          <m:ctrlPr>
                            <a:rPr lang="en-US" b="0" i="1" smtClean="0">
                              <a:latin typeface="Cambria Math" panose="02040503050406030204" pitchFamily="18" charset="0"/>
                            </a:rPr>
                          </m:ctrlPr>
                        </m:fPr>
                        <m:num>
                          <m:r>
                            <a:rPr lang="en-US" b="0" i="1" smtClean="0">
                              <a:latin typeface="Cambria Math"/>
                            </a:rPr>
                            <m:t>𝑟𝑎𝑑</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Add picture</a:t>
                </a:r>
              </a:p>
              <a:p>
                <a:endParaRPr lang="en-US" dirty="0" smtClean="0"/>
              </a:p>
              <a:p>
                <a:r>
                  <a:rPr lang="en-US" b="0" i="0" smtClean="0">
                    <a:latin typeface="Cambria Math"/>
                  </a:rPr>
                  <a:t>𝜔_0=0.5 𝑟𝑒𝑣/𝑠  ((2𝜋 𝑟𝑎𝑑)/𝑟𝑒𝑣)=𝜋 𝑟𝑎𝑑/𝑠</a:t>
                </a:r>
                <a:endParaRPr lang="en-US" b="0" dirty="0" smtClean="0"/>
              </a:p>
              <a:p>
                <a:r>
                  <a:rPr lang="en-US" b="0" i="0" smtClean="0">
                    <a:latin typeface="Cambria Math"/>
                  </a:rPr>
                  <a:t>𝜔=10 𝑟𝑒𝑣/𝑠 (((2𝜋 𝑟𝑎𝑑))/𝑟𝑒𝑣)=20𝜋 𝑟𝑎𝑑/𝑠</a:t>
                </a:r>
                <a:endParaRPr lang="en-US" b="0" dirty="0" smtClean="0"/>
              </a:p>
              <a:p>
                <a:r>
                  <a:rPr lang="en-US" b="0" i="0" smtClean="0">
                    <a:latin typeface="Cambria Math"/>
                  </a:rPr>
                  <a:t>𝑡=1.5 𝑠</a:t>
                </a:r>
                <a:endParaRPr lang="en-US" b="0" dirty="0" smtClean="0"/>
              </a:p>
              <a:p>
                <a:r>
                  <a:rPr lang="en-US" b="0" i="0" smtClean="0">
                    <a:latin typeface="Cambria Math"/>
                  </a:rPr>
                  <a:t>𝜔=𝜔_0+𝛼𝑡</a:t>
                </a:r>
                <a:endParaRPr lang="en-US" b="0" dirty="0" smtClean="0"/>
              </a:p>
              <a:p>
                <a:r>
                  <a:rPr lang="en-US" b="0" i="0" smtClean="0">
                    <a:latin typeface="Cambria Math"/>
                  </a:rPr>
                  <a:t>20𝜋 𝑟𝑎𝑑/𝑠=𝜋 𝑟𝑎𝑑/𝑠+𝛼(1.5 𝑠)</a:t>
                </a:r>
                <a:endParaRPr lang="en-US" b="0" dirty="0" smtClean="0"/>
              </a:p>
              <a:p>
                <a:r>
                  <a:rPr lang="en-US" b="0" i="0" smtClean="0">
                    <a:latin typeface="Cambria Math"/>
                  </a:rPr>
                  <a:t>19𝜋 𝑟𝑎𝑑/𝑠=𝛼(1.5 𝑠)</a:t>
                </a:r>
                <a:endParaRPr lang="en-US" b="0" dirty="0" smtClean="0"/>
              </a:p>
              <a:p>
                <a:r>
                  <a:rPr lang="en-US" b="0" i="0" smtClean="0">
                    <a:latin typeface="Cambria Math"/>
                  </a:rPr>
                  <a:t>𝛼=39.8 𝑟𝑎𝑑/𝑠^2 </a:t>
                </a:r>
                <a:endParaRPr lang="en-US" dirty="0"/>
              </a:p>
            </p:txBody>
          </p:sp>
        </mc:Fallback>
      </mc:AlternateContent>
      <p:sp>
        <p:nvSpPr>
          <p:cNvPr id="4" name="Slide Number Placeholder 3"/>
          <p:cNvSpPr>
            <a:spLocks noGrp="1"/>
          </p:cNvSpPr>
          <p:nvPr>
            <p:ph type="sldNum" sz="quarter" idx="10"/>
          </p:nvPr>
        </p:nvSpPr>
        <p:spPr/>
        <p:txBody>
          <a:bodyPr/>
          <a:lstStyle/>
          <a:p>
            <a:fld id="{B5784EC1-18AD-4E6A-AB58-D1244AD8B280}" type="slidenum">
              <a:rPr lang="en-US" smtClean="0"/>
              <a:t>29</a:t>
            </a:fld>
            <a:endParaRPr lang="en-US"/>
          </a:p>
        </p:txBody>
      </p:sp>
    </p:spTree>
    <p:extLst>
      <p:ext uri="{BB962C8B-B14F-4D97-AF65-F5344CB8AC3E}">
        <p14:creationId xmlns:p14="http://schemas.microsoft.com/office/powerpoint/2010/main" val="178103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OpenStax High School Physics 6.1, 6.2</a:t>
            </a:r>
          </a:p>
          <a:p>
            <a:pPr defTabSz="966612">
              <a:defRPr/>
            </a:pPr>
            <a:r>
              <a:rPr lang="en-US" dirty="0"/>
              <a:t>OpenStax College Physics 2e 6.1-6.2</a:t>
            </a:r>
          </a:p>
        </p:txBody>
      </p:sp>
      <p:sp>
        <p:nvSpPr>
          <p:cNvPr id="4" name="Slide Number Placeholder 3"/>
          <p:cNvSpPr>
            <a:spLocks noGrp="1"/>
          </p:cNvSpPr>
          <p:nvPr>
            <p:ph type="sldNum" sz="quarter" idx="5"/>
          </p:nvPr>
        </p:nvSpPr>
        <p:spPr/>
        <p:txBody>
          <a:bodyPr/>
          <a:lstStyle/>
          <a:p>
            <a:fld id="{718BE5C3-7FEE-4941-AF43-9FF92A5DFE97}" type="slidenum">
              <a:rPr lang="en-US" smtClean="0"/>
              <a:t>3</a:t>
            </a:fld>
            <a:endParaRPr lang="en-US"/>
          </a:p>
        </p:txBody>
      </p:sp>
    </p:spTree>
    <p:extLst>
      <p:ext uri="{BB962C8B-B14F-4D97-AF65-F5344CB8AC3E}">
        <p14:creationId xmlns:p14="http://schemas.microsoft.com/office/powerpoint/2010/main" val="3961713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30</a:t>
            </a:fld>
            <a:endParaRPr lang="en-US"/>
          </a:p>
        </p:txBody>
      </p:sp>
    </p:spTree>
    <p:extLst>
      <p:ext uri="{BB962C8B-B14F-4D97-AF65-F5344CB8AC3E}">
        <p14:creationId xmlns:p14="http://schemas.microsoft.com/office/powerpoint/2010/main" val="241930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=4</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r>
                        <a:rPr lang="en-US" b="0" i="1" smtClean="0">
                          <a:latin typeface="Cambria Math"/>
                        </a:rPr>
                        <m:t>, </m:t>
                      </m:r>
                      <m:r>
                        <a:rPr lang="en-US" b="0" i="1" smtClean="0">
                          <a:latin typeface="Cambria Math"/>
                        </a:rPr>
                        <m:t>𝑡</m:t>
                      </m:r>
                      <m:r>
                        <a:rPr lang="en-US" b="0" i="1" smtClean="0">
                          <a:latin typeface="Cambria Math"/>
                        </a:rPr>
                        <m:t>=0.01 </m:t>
                      </m:r>
                      <m:r>
                        <a:rPr lang="en-US" b="0" i="1" smtClean="0">
                          <a:latin typeface="Cambria Math"/>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dirty="0" smtClean="0">
                          <a:latin typeface="Cambria Math"/>
                        </a:rPr>
                        <m:t>𝜃</m:t>
                      </m:r>
                      <m:r>
                        <a:rPr lang="en-US" b="0" i="1" smtClean="0">
                          <a:latin typeface="Cambria Math"/>
                        </a:rPr>
                        <m:t>=</m:t>
                      </m:r>
                      <m:bar>
                        <m:barPr>
                          <m:pos m:val="top"/>
                          <m:ctrlPr>
                            <a:rPr lang="en-US" b="0" i="1" smtClean="0">
                              <a:latin typeface="Cambria Math" panose="02040503050406030204" pitchFamily="18" charset="0"/>
                            </a:rPr>
                          </m:ctrlPr>
                        </m:barPr>
                        <m:e>
                          <m:r>
                            <a:rPr lang="en-US" b="0" i="1" smtClean="0">
                              <a:latin typeface="Cambria Math"/>
                            </a:rPr>
                            <m:t>𝜔</m:t>
                          </m:r>
                        </m:e>
                      </m:bar>
                      <m:r>
                        <a:rPr lang="en-US" b="0" i="1" smtClean="0">
                          <a:latin typeface="Cambria Math"/>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𝜔</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num>
                            <m:den>
                              <m:r>
                                <a:rPr lang="en-US" b="0" i="1" smtClean="0">
                                  <a:latin typeface="Cambria Math"/>
                                </a:rPr>
                                <m:t>2</m:t>
                              </m:r>
                            </m:den>
                          </m:f>
                        </m:e>
                      </m:d>
                      <m:r>
                        <a:rPr lang="en-US" b="0" i="1" smtClean="0">
                          <a:latin typeface="Cambria Math"/>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0+4</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num>
                            <m:den>
                              <m:r>
                                <a:rPr lang="en-US" b="0" i="1" smtClean="0">
                                  <a:latin typeface="Cambria Math"/>
                                </a:rPr>
                                <m:t>2</m:t>
                              </m:r>
                            </m:den>
                          </m:f>
                        </m:e>
                      </m:d>
                      <m:d>
                        <m:dPr>
                          <m:ctrlPr>
                            <a:rPr lang="en-US" b="0" i="1" smtClean="0">
                              <a:latin typeface="Cambria Math" panose="02040503050406030204" pitchFamily="18" charset="0"/>
                            </a:rPr>
                          </m:ctrlPr>
                        </m:dPr>
                        <m:e>
                          <m:r>
                            <a:rPr lang="en-US" b="0" i="1" smtClean="0">
                              <a:latin typeface="Cambria Math"/>
                            </a:rPr>
                            <m:t>0.01 </m:t>
                          </m:r>
                          <m:r>
                            <a:rPr lang="en-US" b="0" i="1" smtClean="0">
                              <a:latin typeface="Cambria Math"/>
                            </a:rPr>
                            <m:t>𝑠</m:t>
                          </m:r>
                        </m:e>
                      </m:d>
                      <m:r>
                        <a:rPr lang="en-US" b="0" i="1" smtClean="0">
                          <a:latin typeface="Cambria Math"/>
                        </a:rPr>
                        <m:t>=0.02 </m:t>
                      </m:r>
                      <m:r>
                        <a:rPr lang="en-US" b="0" i="1" smtClean="0">
                          <a:latin typeface="Cambria Math"/>
                        </a:rPr>
                        <m:t>𝑟𝑒𝑣</m:t>
                      </m:r>
                      <m:r>
                        <a:rPr lang="en-US" b="0" i="1" smtClean="0">
                          <a:latin typeface="Cambria Math"/>
                        </a:rPr>
                        <m:t>=0.126 </m:t>
                      </m:r>
                      <m:r>
                        <a:rPr lang="en-US" b="0" i="1" smtClean="0">
                          <a:latin typeface="Cambria Math"/>
                        </a:rPr>
                        <m:t>𝑟𝑎𝑑</m:t>
                      </m:r>
                      <m:r>
                        <a:rPr lang="en-US" b="0" i="1" smtClean="0">
                          <a:latin typeface="Cambria Math"/>
                        </a:rPr>
                        <m:t>=7.2°</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Add picture</a:t>
                </a:r>
              </a:p>
              <a:p>
                <a:endParaRPr lang="en-US" dirty="0" smtClean="0"/>
              </a:p>
              <a:p>
                <a:r>
                  <a:rPr lang="en-US" b="0" i="0" smtClean="0">
                    <a:latin typeface="Cambria Math"/>
                  </a:rPr>
                  <a:t>𝜃= ?, 𝜔=0, 𝜔_0=4 𝑟𝑒𝑣/𝑠, 𝑡=0.01 𝑠</a:t>
                </a:r>
                <a:endParaRPr lang="en-US" b="0" dirty="0" smtClean="0"/>
              </a:p>
              <a:p>
                <a:r>
                  <a:rPr lang="en-US" b="0" i="0" dirty="0" smtClean="0">
                    <a:latin typeface="Cambria Math"/>
                  </a:rPr>
                  <a:t>𝜃</a:t>
                </a:r>
                <a:r>
                  <a:rPr lang="en-US" b="0" i="0" smtClean="0">
                    <a:latin typeface="Cambria Math"/>
                  </a:rPr>
                  <a:t>=¯𝜔 𝑡</a:t>
                </a:r>
                <a:endParaRPr lang="en-US" b="0" dirty="0" smtClean="0"/>
              </a:p>
              <a:p>
                <a:r>
                  <a:rPr lang="en-US" b="0" i="0" smtClean="0">
                    <a:latin typeface="Cambria Math"/>
                  </a:rPr>
                  <a:t>𝜃=((𝜔+𝜔_0)/2)𝑡</a:t>
                </a:r>
                <a:endParaRPr lang="en-US" b="0" dirty="0" smtClean="0"/>
              </a:p>
              <a:p>
                <a:r>
                  <a:rPr lang="en-US" b="0" i="0" smtClean="0">
                    <a:latin typeface="Cambria Math"/>
                  </a:rPr>
                  <a:t>𝜃=((0+4 𝑟𝑒𝑣/𝑠)/2)(0.01 𝑠)=0.02 𝑟𝑒𝑣=0.126 𝑟𝑎𝑑=7.2°</a:t>
                </a:r>
                <a:endParaRPr lang="en-US" dirty="0"/>
              </a:p>
            </p:txBody>
          </p:sp>
        </mc:Fallback>
      </mc:AlternateContent>
      <p:sp>
        <p:nvSpPr>
          <p:cNvPr id="4" name="Slide Number Placeholder 3"/>
          <p:cNvSpPr>
            <a:spLocks noGrp="1"/>
          </p:cNvSpPr>
          <p:nvPr>
            <p:ph type="sldNum" sz="quarter" idx="10"/>
          </p:nvPr>
        </p:nvSpPr>
        <p:spPr/>
        <p:txBody>
          <a:bodyPr/>
          <a:lstStyle/>
          <a:p>
            <a:fld id="{B5784EC1-18AD-4E6A-AB58-D1244AD8B280}" type="slidenum">
              <a:rPr lang="en-US" smtClean="0"/>
              <a:t>31</a:t>
            </a:fld>
            <a:endParaRPr lang="en-US"/>
          </a:p>
        </p:txBody>
      </p:sp>
    </p:spTree>
    <p:extLst>
      <p:ext uri="{BB962C8B-B14F-4D97-AF65-F5344CB8AC3E}">
        <p14:creationId xmlns:p14="http://schemas.microsoft.com/office/powerpoint/2010/main" val="79443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741F7-BA42-0D71-92F3-7CFF8B575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369F0-C16E-BD31-D8E5-AC3C03F3B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B828B-1507-8984-7FAE-6D515D007B27}"/>
              </a:ext>
            </a:extLst>
          </p:cNvPr>
          <p:cNvSpPr>
            <a:spLocks noGrp="1"/>
          </p:cNvSpPr>
          <p:nvPr>
            <p:ph type="body" idx="1"/>
          </p:nvPr>
        </p:nvSpPr>
        <p:spPr/>
        <p:txBody>
          <a:bodyPr/>
          <a:lstStyle/>
          <a:p>
            <a:pPr defTabSz="966612">
              <a:defRPr/>
            </a:pPr>
            <a:r>
              <a:rPr lang="en-US" dirty="0"/>
              <a:t>OpenStax High School Physics 6.3</a:t>
            </a:r>
          </a:p>
          <a:p>
            <a:pPr defTabSz="966612">
              <a:defRPr/>
            </a:pPr>
            <a:r>
              <a:rPr lang="en-US" dirty="0"/>
              <a:t>OpenStax College Physics 2e 10.1-10.2</a:t>
            </a:r>
          </a:p>
        </p:txBody>
      </p:sp>
      <p:sp>
        <p:nvSpPr>
          <p:cNvPr id="4" name="Slide Number Placeholder 3">
            <a:extLst>
              <a:ext uri="{FF2B5EF4-FFF2-40B4-BE49-F238E27FC236}">
                <a16:creationId xmlns:a16="http://schemas.microsoft.com/office/drawing/2014/main" id="{B24BC932-8E1B-246A-5204-CB7C0D8DBD69}"/>
              </a:ext>
            </a:extLst>
          </p:cNvPr>
          <p:cNvSpPr>
            <a:spLocks noGrp="1"/>
          </p:cNvSpPr>
          <p:nvPr>
            <p:ph type="sldNum" sz="quarter" idx="5"/>
          </p:nvPr>
        </p:nvSpPr>
        <p:spPr/>
        <p:txBody>
          <a:bodyPr/>
          <a:lstStyle/>
          <a:p>
            <a:fld id="{718BE5C3-7FEE-4941-AF43-9FF92A5DFE97}" type="slidenum">
              <a:rPr lang="en-US" smtClean="0"/>
              <a:t>32</a:t>
            </a:fld>
            <a:endParaRPr lang="en-US"/>
          </a:p>
        </p:txBody>
      </p:sp>
    </p:spTree>
    <p:extLst>
      <p:ext uri="{BB962C8B-B14F-4D97-AF65-F5344CB8AC3E}">
        <p14:creationId xmlns:p14="http://schemas.microsoft.com/office/powerpoint/2010/main" val="361113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34CE-0855-25F9-1E32-F080D6C58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BADED-5F82-DDA6-3ABE-68AD4BB29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B5820-FE76-735A-7FFA-9ED3E8FE01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EE25E8-B112-1202-B67E-14C75E9A417C}"/>
              </a:ext>
            </a:extLst>
          </p:cNvPr>
          <p:cNvSpPr>
            <a:spLocks noGrp="1"/>
          </p:cNvSpPr>
          <p:nvPr>
            <p:ph type="sldNum" sz="quarter" idx="10"/>
          </p:nvPr>
        </p:nvSpPr>
        <p:spPr/>
        <p:txBody>
          <a:bodyPr/>
          <a:lstStyle/>
          <a:p>
            <a:fld id="{B5784EC1-18AD-4E6A-AB58-D1244AD8B280}" type="slidenum">
              <a:rPr lang="en-US" smtClean="0"/>
              <a:t>33</a:t>
            </a:fld>
            <a:endParaRPr lang="en-US"/>
          </a:p>
        </p:txBody>
      </p:sp>
    </p:spTree>
    <p:extLst>
      <p:ext uri="{BB962C8B-B14F-4D97-AF65-F5344CB8AC3E}">
        <p14:creationId xmlns:p14="http://schemas.microsoft.com/office/powerpoint/2010/main" val="115213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9FE9-9582-D21D-D449-F261D57ED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A0C2-5DCA-A117-BCB3-9C2A0501085D}"/>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4235B842-62FD-DCB0-D8FC-483CB76104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29BD9A-875D-914E-614A-B4E60F40F129}"/>
              </a:ext>
            </a:extLst>
          </p:cNvPr>
          <p:cNvSpPr>
            <a:spLocks noGrp="1"/>
          </p:cNvSpPr>
          <p:nvPr>
            <p:ph type="sldNum" sz="quarter" idx="10"/>
          </p:nvPr>
        </p:nvSpPr>
        <p:spPr/>
        <p:txBody>
          <a:bodyPr/>
          <a:lstStyle/>
          <a:p>
            <a:fld id="{3B69E9D9-963D-43D5-9543-74EF5150031C}" type="slidenum">
              <a:rPr lang="en-US" smtClean="0"/>
              <a:pPr/>
              <a:t>34</a:t>
            </a:fld>
            <a:endParaRPr lang="en-US"/>
          </a:p>
        </p:txBody>
      </p:sp>
    </p:spTree>
    <p:extLst>
      <p:ext uri="{BB962C8B-B14F-4D97-AF65-F5344CB8AC3E}">
        <p14:creationId xmlns:p14="http://schemas.microsoft.com/office/powerpoint/2010/main" val="4070083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135B-BCF9-170B-B398-D9C845C18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72F37-1D9D-532D-A30A-FB2517F43818}"/>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329EEDD0-E49A-73D6-8D02-CB25631314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5FE20B-521B-4A2C-8561-D4024EF72D4B}"/>
              </a:ext>
            </a:extLst>
          </p:cNvPr>
          <p:cNvSpPr>
            <a:spLocks noGrp="1"/>
          </p:cNvSpPr>
          <p:nvPr>
            <p:ph type="sldNum" sz="quarter" idx="10"/>
          </p:nvPr>
        </p:nvSpPr>
        <p:spPr/>
        <p:txBody>
          <a:bodyPr/>
          <a:lstStyle/>
          <a:p>
            <a:fld id="{3B69E9D9-963D-43D5-9543-74EF5150031C}" type="slidenum">
              <a:rPr lang="en-US" smtClean="0"/>
              <a:pPr/>
              <a:t>35</a:t>
            </a:fld>
            <a:endParaRPr lang="en-US"/>
          </a:p>
        </p:txBody>
      </p:sp>
    </p:spTree>
    <p:extLst>
      <p:ext uri="{BB962C8B-B14F-4D97-AF65-F5344CB8AC3E}">
        <p14:creationId xmlns:p14="http://schemas.microsoft.com/office/powerpoint/2010/main" val="1668253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FFB4-D4CB-8803-281B-8DB6DAE2B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FA652-ECB1-4F9D-37FE-FD3AF54504B4}"/>
              </a:ext>
            </a:extLst>
          </p:cNvPr>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523984C-1C2C-9F9F-D84A-B31943B9D9EF}"/>
                  </a:ext>
                </a:extLst>
              </p:cNvPr>
              <p:cNvSpPr>
                <a:spLocks noGrp="1"/>
              </p:cNvSpPr>
              <p:nvPr>
                <p:ph type="body" idx="1"/>
              </p:nvPr>
            </p:nvSpPr>
            <p:spPr/>
            <p:txBody>
              <a:bodyPr>
                <a:normAutofit/>
              </a:bodyPr>
              <a:lstStyle/>
              <a:p>
                <a:pPr defTabSz="966612">
                  <a:defRPr/>
                </a:pPr>
                <a14:m>
                  <m:oMathPara xmlns:m="http://schemas.openxmlformats.org/officeDocument/2006/math">
                    <m:oMathParaPr>
                      <m:jc m:val="centerGroup"/>
                    </m:oMathParaPr>
                    <m:oMath xmlns:m="http://schemas.openxmlformats.org/officeDocument/2006/math">
                      <m:r>
                        <a:rPr lang="el-GR" i="1" dirty="0" smtClean="0">
                          <a:latin typeface="Cambria Math"/>
                        </a:rPr>
                        <m:t>𝜏</m:t>
                      </m:r>
                      <m:r>
                        <a:rPr lang="en-US" i="1" dirty="0" smtClean="0">
                          <a:latin typeface="Cambria Math"/>
                        </a:rPr>
                        <m:t>=</m:t>
                      </m:r>
                      <m:r>
                        <a:rPr lang="en-US" i="1" dirty="0" smtClean="0">
                          <a:latin typeface="Cambria Math"/>
                        </a:rPr>
                        <m:t>𝐹𝑟</m:t>
                      </m:r>
                      <m:func>
                        <m:funcPr>
                          <m:ctrlPr>
                            <a:rPr lang="en-US" b="0" i="1" dirty="0" smtClean="0">
                              <a:latin typeface="Cambria Math" panose="02040503050406030204" pitchFamily="18" charset="0"/>
                            </a:rPr>
                          </m:ctrlPr>
                        </m:funcPr>
                        <m:fName>
                          <m:r>
                            <m:rPr>
                              <m:sty m:val="p"/>
                            </m:rPr>
                            <a:rPr lang="en-US" b="0" i="0" dirty="0" smtClean="0">
                              <a:latin typeface="Cambria Math"/>
                            </a:rPr>
                            <m:t>sin</m:t>
                          </m:r>
                        </m:fName>
                        <m:e>
                          <m:r>
                            <a:rPr lang="en-US" b="0" i="1" dirty="0" smtClean="0">
                              <a:latin typeface="Cambria Math"/>
                            </a:rPr>
                            <m:t>𝜃</m:t>
                          </m:r>
                        </m:e>
                      </m:func>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900 </m:t>
                      </m:r>
                      <m:r>
                        <a:rPr lang="en-US" i="1" dirty="0" smtClean="0">
                          <a:latin typeface="Cambria Math"/>
                        </a:rPr>
                        <m:t>𝑁𝑚</m:t>
                      </m:r>
                      <m:r>
                        <a:rPr lang="en-US" i="1" baseline="0" dirty="0" smtClean="0">
                          <a:latin typeface="Cambria Math"/>
                        </a:rPr>
                        <m:t>=</m:t>
                      </m:r>
                      <m:r>
                        <a:rPr lang="en-US" i="1" baseline="0" dirty="0" smtClean="0">
                          <a:latin typeface="Cambria Math"/>
                        </a:rPr>
                        <m:t>𝐹</m:t>
                      </m:r>
                      <m:r>
                        <a:rPr lang="en-US" i="1" baseline="0" dirty="0" smtClean="0">
                          <a:latin typeface="Cambria Math"/>
                        </a:rPr>
                        <m:t>(0.5</m:t>
                      </m:r>
                      <m:r>
                        <a:rPr lang="en-US" i="1" baseline="0" dirty="0" smtClean="0">
                          <a:latin typeface="Cambria Math"/>
                        </a:rPr>
                        <m:t>𝑚</m:t>
                      </m:r>
                      <m:r>
                        <a:rPr lang="en-US" i="1" baseline="0" dirty="0" smtClean="0">
                          <a:latin typeface="Cambria Math"/>
                        </a:rPr>
                        <m:t>)(</m:t>
                      </m:r>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120°</m:t>
                          </m:r>
                        </m:e>
                      </m:func>
                      <m:r>
                        <a:rPr lang="en-US" i="1" baseline="0" dirty="0" smtClean="0">
                          <a:latin typeface="Cambria Math"/>
                        </a:rPr>
                        <m:t>)</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𝐹</m:t>
                      </m:r>
                      <m:r>
                        <a:rPr lang="en-US" i="1" baseline="0" dirty="0" smtClean="0">
                          <a:latin typeface="Cambria Math"/>
                        </a:rPr>
                        <m:t>=2078 </m:t>
                      </m:r>
                      <m:r>
                        <a:rPr lang="en-US" i="1" baseline="0" dirty="0"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0" dirty="0" smtClean="0">
                    <a:latin typeface="Cambria Math"/>
                  </a:rPr>
                  <a:t>𝜏</a:t>
                </a:r>
                <a:r>
                  <a:rPr lang="en-US" i="0" dirty="0" smtClean="0">
                    <a:latin typeface="Cambria Math"/>
                  </a:rPr>
                  <a:t>=𝐹𝑟</a:t>
                </a:r>
                <a:r>
                  <a:rPr lang="en-US" b="0" i="0" dirty="0" smtClean="0">
                    <a:latin typeface="Cambria Math"/>
                  </a:rPr>
                  <a:t> sin⁡𝜃</a:t>
                </a:r>
                <a:endParaRPr lang="en-US" dirty="0" smtClean="0"/>
              </a:p>
              <a:p>
                <a:r>
                  <a:rPr lang="en-US" i="0" dirty="0" smtClean="0">
                    <a:latin typeface="Cambria Math"/>
                  </a:rPr>
                  <a:t>900 𝑁𝑚</a:t>
                </a:r>
                <a:r>
                  <a:rPr lang="en-US" i="0" baseline="0" dirty="0" smtClean="0">
                    <a:latin typeface="Cambria Math"/>
                  </a:rPr>
                  <a:t>=𝐹(0.5𝑚)(</a:t>
                </a:r>
                <a:r>
                  <a:rPr lang="en-US" b="0" i="0" baseline="0" dirty="0" smtClean="0">
                    <a:latin typeface="Cambria Math"/>
                  </a:rPr>
                  <a:t>sin⁡〖120°〗</a:t>
                </a:r>
                <a:r>
                  <a:rPr lang="en-US" i="0" baseline="0" dirty="0" smtClean="0">
                    <a:latin typeface="Cambria Math"/>
                  </a:rPr>
                  <a:t>)</a:t>
                </a:r>
                <a:endParaRPr lang="en-US" baseline="0" dirty="0" smtClean="0"/>
              </a:p>
              <a:p>
                <a:r>
                  <a:rPr lang="en-US" i="0" baseline="0" dirty="0" smtClean="0">
                    <a:latin typeface="Cambria Math"/>
                  </a:rPr>
                  <a:t>𝐹=2078 𝑁</a:t>
                </a:r>
                <a:endParaRPr lang="en-US" dirty="0"/>
              </a:p>
            </p:txBody>
          </p:sp>
        </mc:Fallback>
      </mc:AlternateContent>
      <p:sp>
        <p:nvSpPr>
          <p:cNvPr id="4" name="Slide Number Placeholder 3">
            <a:extLst>
              <a:ext uri="{FF2B5EF4-FFF2-40B4-BE49-F238E27FC236}">
                <a16:creationId xmlns:a16="http://schemas.microsoft.com/office/drawing/2014/main" id="{EE10977C-67CA-E8AB-168D-475B1E0B3D55}"/>
              </a:ext>
            </a:extLst>
          </p:cNvPr>
          <p:cNvSpPr>
            <a:spLocks noGrp="1"/>
          </p:cNvSpPr>
          <p:nvPr>
            <p:ph type="sldNum" sz="quarter" idx="10"/>
          </p:nvPr>
        </p:nvSpPr>
        <p:spPr/>
        <p:txBody>
          <a:bodyPr/>
          <a:lstStyle/>
          <a:p>
            <a:fld id="{3B69E9D9-963D-43D5-9543-74EF5150031C}" type="slidenum">
              <a:rPr lang="en-US" smtClean="0"/>
              <a:pPr/>
              <a:t>36</a:t>
            </a:fld>
            <a:endParaRPr lang="en-US"/>
          </a:p>
        </p:txBody>
      </p:sp>
    </p:spTree>
    <p:extLst>
      <p:ext uri="{BB962C8B-B14F-4D97-AF65-F5344CB8AC3E}">
        <p14:creationId xmlns:p14="http://schemas.microsoft.com/office/powerpoint/2010/main" val="1080083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C2FE0-961A-EB0F-8B5B-2EC202FE7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5C7D4-85B7-6B90-E1B9-822894119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A5094-51FA-5DA6-7DC3-429EACA817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D4A681-1B2C-EE16-931A-2B314CA67B99}"/>
              </a:ext>
            </a:extLst>
          </p:cNvPr>
          <p:cNvSpPr>
            <a:spLocks noGrp="1"/>
          </p:cNvSpPr>
          <p:nvPr>
            <p:ph type="sldNum" sz="quarter" idx="10"/>
          </p:nvPr>
        </p:nvSpPr>
        <p:spPr/>
        <p:txBody>
          <a:bodyPr/>
          <a:lstStyle/>
          <a:p>
            <a:fld id="{B5784EC1-18AD-4E6A-AB58-D1244AD8B280}" type="slidenum">
              <a:rPr lang="en-US" smtClean="0"/>
              <a:t>37</a:t>
            </a:fld>
            <a:endParaRPr lang="en-US"/>
          </a:p>
        </p:txBody>
      </p:sp>
    </p:spTree>
    <p:extLst>
      <p:ext uri="{BB962C8B-B14F-4D97-AF65-F5344CB8AC3E}">
        <p14:creationId xmlns:p14="http://schemas.microsoft.com/office/powerpoint/2010/main" val="3463546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2C6CE-3F58-B106-1A7E-C7C308D7E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34CE6-FEB0-9C87-166C-65CF878AFB17}"/>
              </a:ext>
            </a:extLst>
          </p:cNvPr>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D4D44AE-CA96-5F5C-3D52-2152567156C0}"/>
                  </a:ext>
                </a:extLst>
              </p:cNvPr>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𝜏</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𝑘𝑔</m:t>
                          </m:r>
                          <m:r>
                            <a:rPr lang="en-US" b="0" i="1" smtClean="0">
                              <a:latin typeface="Cambria Math"/>
                            </a:rPr>
                            <m:t>⋅9.8 </m:t>
                          </m:r>
                          <m:r>
                            <a:rPr lang="en-US" b="0" i="1" smtClean="0">
                              <a:latin typeface="Cambria Math"/>
                            </a:rPr>
                            <m:t>𝑚</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e>
                      </m:d>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𝑚</m:t>
                          </m:r>
                          <m:r>
                            <a:rPr lang="en-US" b="0" i="1" smtClean="0">
                              <a:latin typeface="Cambria Math"/>
                            </a:rPr>
                            <m:t>+</m:t>
                          </m:r>
                          <m:r>
                            <a:rPr lang="en-US" b="0" i="1" smtClean="0">
                              <a:latin typeface="Cambria Math"/>
                            </a:rPr>
                            <m:t>𝑥</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10 </m:t>
                          </m:r>
                          <m:r>
                            <a:rPr lang="en-US" b="0" i="1" smtClean="0">
                              <a:latin typeface="Cambria Math"/>
                            </a:rPr>
                            <m:t>𝑘𝑔</m:t>
                          </m:r>
                          <m:r>
                            <a:rPr lang="en-US" b="0" i="1" smtClean="0">
                              <a:latin typeface="Cambria Math"/>
                            </a:rPr>
                            <m:t>⋅9.8 </m:t>
                          </m:r>
                          <m:r>
                            <a:rPr lang="en-US" b="0" i="1" smtClean="0">
                              <a:latin typeface="Cambria Math"/>
                            </a:rPr>
                            <m:t>𝑚</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e>
                      </m:d>
                      <m:r>
                        <a:rPr lang="en-US" b="0" i="1" smtClean="0">
                          <a:latin typeface="Cambria Math"/>
                        </a:rPr>
                        <m:t>𝑥</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80 </m:t>
                          </m:r>
                          <m:r>
                            <a:rPr lang="en-US" b="0" i="1" smtClean="0">
                              <a:latin typeface="Cambria Math"/>
                            </a:rPr>
                            <m:t>𝑘𝑔</m:t>
                          </m:r>
                          <m:r>
                            <a:rPr lang="en-US" b="0" i="1" smtClean="0">
                              <a:latin typeface="Cambria Math"/>
                            </a:rPr>
                            <m:t>⋅9.8 </m:t>
                          </m:r>
                          <m:r>
                            <a:rPr lang="en-US" b="0" i="1" smtClean="0">
                              <a:latin typeface="Cambria Math"/>
                            </a:rPr>
                            <m:t>𝑚</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e>
                      </m:d>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𝑚</m:t>
                          </m:r>
                          <m:r>
                            <a:rPr lang="en-US" b="0" i="1" smtClean="0">
                              <a:latin typeface="Cambria Math"/>
                            </a:rPr>
                            <m:t>−</m:t>
                          </m:r>
                          <m:r>
                            <a:rPr lang="en-US" b="0" i="1" smtClean="0">
                              <a:latin typeface="Cambria Math"/>
                            </a:rPr>
                            <m:t>𝑥</m:t>
                          </m:r>
                        </m:e>
                      </m:d>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612.5 </m:t>
                      </m:r>
                      <m:r>
                        <a:rPr lang="en-US" b="0" i="1" smtClean="0">
                          <a:latin typeface="Cambria Math"/>
                        </a:rPr>
                        <m:t>𝑁𝑚</m:t>
                      </m:r>
                      <m:r>
                        <a:rPr lang="en-US" b="0" i="1" smtClean="0">
                          <a:latin typeface="Cambria Math"/>
                        </a:rPr>
                        <m:t>+245 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+98 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−1960 </m:t>
                      </m:r>
                      <m:r>
                        <a:rPr lang="en-US" b="0" i="1" smtClean="0">
                          <a:latin typeface="Cambria Math"/>
                        </a:rPr>
                        <m:t>𝑁𝑚</m:t>
                      </m:r>
                      <m:r>
                        <a:rPr lang="en-US" b="0" i="1" smtClean="0">
                          <a:latin typeface="Cambria Math"/>
                        </a:rPr>
                        <m:t>+784 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−1347.5 </m:t>
                      </m:r>
                      <m:r>
                        <a:rPr lang="en-US" b="0" i="1" smtClean="0">
                          <a:latin typeface="Cambria Math"/>
                        </a:rPr>
                        <m:t>𝑁𝑚</m:t>
                      </m:r>
                      <m:r>
                        <a:rPr lang="en-US" b="0" i="1" smtClean="0">
                          <a:latin typeface="Cambria Math"/>
                        </a:rPr>
                        <m:t>+1127 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1127 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=1347.5 </m:t>
                      </m:r>
                      <m:r>
                        <a:rPr lang="en-US" b="0" i="1" smtClean="0">
                          <a:latin typeface="Cambria Math"/>
                        </a:rPr>
                        <m:t>𝑁𝑚</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=1.20 </m:t>
                      </m:r>
                      <m:r>
                        <a:rPr lang="en-US" b="0" i="1" smtClean="0">
                          <a:latin typeface="Cambria Math"/>
                        </a:rPr>
                        <m:t>𝑚</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𝐹</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𝑔</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80 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m:t>
                      </m:r>
                      <m:r>
                        <a:rPr lang="en-US" b="0" i="1" smtClean="0">
                          <a:latin typeface="Cambria Math" panose="02040503050406030204" pitchFamily="18" charset="0"/>
                        </a:rPr>
                        <m:t>127</m:t>
                      </m:r>
                      <m:r>
                        <a:rPr lang="en-US" b="0" i="1" smtClean="0">
                          <a:latin typeface="Cambria Math"/>
                        </a:rPr>
                        <m:t> </m:t>
                      </m:r>
                      <m:r>
                        <a:rPr lang="en-US" b="0" i="1" smtClean="0">
                          <a:latin typeface="Cambria Math"/>
                        </a:rPr>
                        <m:t>𝑁</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=1</m:t>
                      </m:r>
                      <m:r>
                        <a:rPr lang="en-US" b="0" i="1" smtClean="0">
                          <a:latin typeface="Cambria Math" panose="02040503050406030204" pitchFamily="18" charset="0"/>
                        </a:rPr>
                        <m:t>127</m:t>
                      </m:r>
                      <m:r>
                        <a:rPr lang="en-US" b="0" i="1" smtClean="0">
                          <a:latin typeface="Cambria Math"/>
                        </a:rPr>
                        <m:t>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∑𝜏=0</a:t>
                </a:r>
                <a:endParaRPr lang="en-US" b="0" dirty="0" smtClean="0"/>
              </a:p>
              <a:p>
                <a:r>
                  <a:rPr lang="en-US" b="0" i="0" smtClean="0">
                    <a:latin typeface="Cambria Math"/>
                  </a:rPr>
                  <a:t>(25 𝑘𝑔⋅9.8 𝑚/𝑠^2 )(2.5 𝑚+𝑥)+(10 𝑘𝑔</a:t>
                </a:r>
                <a:r>
                  <a:rPr lang="en-US" b="0" i="0" smtClean="0">
                    <a:latin typeface="Cambria Math"/>
                  </a:rPr>
                  <a:t>⋅9.8 𝑚/</a:t>
                </a:r>
                <a:r>
                  <a:rPr lang="en-US" b="0" i="0" smtClean="0">
                    <a:latin typeface="Cambria Math"/>
                  </a:rPr>
                  <a:t>𝑠^2</a:t>
                </a:r>
                <a:r>
                  <a:rPr lang="en-US" b="0" i="0" smtClean="0">
                    <a:latin typeface="Cambria Math"/>
                  </a:rPr>
                  <a:t> )</a:t>
                </a:r>
                <a:r>
                  <a:rPr lang="en-US" b="0" i="0" smtClean="0">
                    <a:latin typeface="Cambria Math"/>
                  </a:rPr>
                  <a:t>𝑥−(80 𝑘𝑔</a:t>
                </a:r>
                <a:r>
                  <a:rPr lang="en-US" b="0" i="0" smtClean="0">
                    <a:latin typeface="Cambria Math"/>
                  </a:rPr>
                  <a:t>⋅9.8 𝑚/</a:t>
                </a:r>
                <a:r>
                  <a:rPr lang="en-US" b="0" i="0" smtClean="0">
                    <a:latin typeface="Cambria Math"/>
                  </a:rPr>
                  <a:t>𝑠^2</a:t>
                </a:r>
                <a:r>
                  <a:rPr lang="en-US" b="0" i="0" smtClean="0">
                    <a:latin typeface="Cambria Math"/>
                  </a:rPr>
                  <a:t> )</a:t>
                </a:r>
                <a:r>
                  <a:rPr lang="en-US" b="0" i="0" smtClean="0">
                    <a:latin typeface="Cambria Math"/>
                  </a:rPr>
                  <a:t>(2.5 𝑚−𝑥)=0</a:t>
                </a:r>
                <a:endParaRPr lang="en-US" b="0" dirty="0" smtClean="0"/>
              </a:p>
              <a:p>
                <a:r>
                  <a:rPr lang="en-US" b="0" i="0" smtClean="0">
                    <a:latin typeface="Cambria Math"/>
                  </a:rPr>
                  <a:t>612.5 𝑁𝑚+245 𝑁 𝑥+98 𝑁 𝑥−1960 𝑁𝑚+784 𝑁 𝑥=0</a:t>
                </a:r>
                <a:endParaRPr lang="en-US" b="0" dirty="0" smtClean="0"/>
              </a:p>
              <a:p>
                <a:r>
                  <a:rPr lang="en-US" b="0" i="0" smtClean="0">
                    <a:latin typeface="Cambria Math"/>
                  </a:rPr>
                  <a:t>−1347.5 𝑁𝑚+1127 𝑁 𝑥=0</a:t>
                </a:r>
                <a:endParaRPr lang="en-US" b="0" dirty="0" smtClean="0"/>
              </a:p>
              <a:p>
                <a:r>
                  <a:rPr lang="en-US" b="0" i="0" smtClean="0">
                    <a:latin typeface="Cambria Math"/>
                  </a:rPr>
                  <a:t>1127 𝑁 𝑥=1347.5 𝑁𝑚</a:t>
                </a:r>
                <a:endParaRPr lang="en-US" b="0" dirty="0" smtClean="0"/>
              </a:p>
              <a:p>
                <a:r>
                  <a:rPr lang="en-US" b="0" i="0" smtClean="0">
                    <a:latin typeface="Cambria Math"/>
                  </a:rPr>
                  <a:t>𝑥=1.20 𝑚</a:t>
                </a:r>
                <a:endParaRPr lang="en-US" b="0" dirty="0" smtClean="0"/>
              </a:p>
              <a:p>
                <a:endParaRPr lang="en-US" dirty="0" smtClean="0"/>
              </a:p>
              <a:p>
                <a:r>
                  <a:rPr lang="en-US" b="0" i="0" smtClean="0">
                    <a:latin typeface="Cambria Math"/>
                  </a:rPr>
                  <a:t>∑𝐹=−𝑊_𝑔−𝑊_𝑓+𝐹_𝑓=0</a:t>
                </a:r>
                <a:endParaRPr lang="en-US" b="0" dirty="0" smtClean="0"/>
              </a:p>
              <a:p>
                <a:r>
                  <a:rPr lang="en-US" b="0" i="0" smtClean="0">
                    <a:latin typeface="Cambria Math"/>
                  </a:rPr>
                  <a:t>−(25 𝑘𝑔)(9.8 𝑚/𝑠^2 )−(80 𝑘𝑔)(9.8 𝑚/𝑠^2 )+𝐹_𝑓=0</a:t>
                </a:r>
                <a:endParaRPr lang="en-US" b="0" dirty="0" smtClean="0"/>
              </a:p>
              <a:p>
                <a:r>
                  <a:rPr lang="en-US" b="0" i="0" smtClean="0">
                    <a:latin typeface="Cambria Math"/>
                  </a:rPr>
                  <a:t>−1029 𝑁+𝐹_𝑓=0</a:t>
                </a:r>
                <a:endParaRPr lang="en-US" b="0" dirty="0" smtClean="0"/>
              </a:p>
              <a:p>
                <a:r>
                  <a:rPr lang="en-US" b="0" i="0" smtClean="0">
                    <a:latin typeface="Cambria Math"/>
                  </a:rPr>
                  <a:t>𝐹_𝑓=1029 𝑁</a:t>
                </a:r>
                <a:endParaRPr lang="en-US" dirty="0"/>
              </a:p>
            </p:txBody>
          </p:sp>
        </mc:Fallback>
      </mc:AlternateContent>
      <p:sp>
        <p:nvSpPr>
          <p:cNvPr id="4" name="Slide Number Placeholder 3">
            <a:extLst>
              <a:ext uri="{FF2B5EF4-FFF2-40B4-BE49-F238E27FC236}">
                <a16:creationId xmlns:a16="http://schemas.microsoft.com/office/drawing/2014/main" id="{214340FC-2C09-1D3E-DB76-8384993E8945}"/>
              </a:ext>
            </a:extLst>
          </p:cNvPr>
          <p:cNvSpPr>
            <a:spLocks noGrp="1"/>
          </p:cNvSpPr>
          <p:nvPr>
            <p:ph type="sldNum" sz="quarter" idx="10"/>
          </p:nvPr>
        </p:nvSpPr>
        <p:spPr/>
        <p:txBody>
          <a:bodyPr/>
          <a:lstStyle/>
          <a:p>
            <a:fld id="{B5784EC1-18AD-4E6A-AB58-D1244AD8B280}" type="slidenum">
              <a:rPr lang="en-US" smtClean="0"/>
              <a:t>38</a:t>
            </a:fld>
            <a:endParaRPr lang="en-US"/>
          </a:p>
        </p:txBody>
      </p:sp>
    </p:spTree>
    <p:extLst>
      <p:ext uri="{BB962C8B-B14F-4D97-AF65-F5344CB8AC3E}">
        <p14:creationId xmlns:p14="http://schemas.microsoft.com/office/powerpoint/2010/main" val="2345602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Not in OpenStax High School Physics</a:t>
            </a:r>
          </a:p>
          <a:p>
            <a:pPr defTabSz="966612">
              <a:defRPr/>
            </a:pPr>
            <a:r>
              <a:rPr lang="en-US" dirty="0"/>
              <a:t>OpenStax College Physics 2e 10.3</a:t>
            </a:r>
          </a:p>
        </p:txBody>
      </p:sp>
      <p:sp>
        <p:nvSpPr>
          <p:cNvPr id="4" name="Slide Number Placeholder 3"/>
          <p:cNvSpPr>
            <a:spLocks noGrp="1"/>
          </p:cNvSpPr>
          <p:nvPr>
            <p:ph type="sldNum" sz="quarter" idx="5"/>
          </p:nvPr>
        </p:nvSpPr>
        <p:spPr/>
        <p:txBody>
          <a:bodyPr/>
          <a:lstStyle/>
          <a:p>
            <a:fld id="{718BE5C3-7FEE-4941-AF43-9FF92A5DFE97}" type="slidenum">
              <a:rPr lang="en-US" smtClean="0"/>
              <a:t>39</a:t>
            </a:fld>
            <a:endParaRPr lang="en-US"/>
          </a:p>
        </p:txBody>
      </p:sp>
    </p:spTree>
    <p:extLst>
      <p:ext uri="{BB962C8B-B14F-4D97-AF65-F5344CB8AC3E}">
        <p14:creationId xmlns:p14="http://schemas.microsoft.com/office/powerpoint/2010/main" val="34383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4</a:t>
            </a:fld>
            <a:endParaRPr lang="en-US"/>
          </a:p>
        </p:txBody>
      </p:sp>
    </p:spTree>
    <p:extLst>
      <p:ext uri="{BB962C8B-B14F-4D97-AF65-F5344CB8AC3E}">
        <p14:creationId xmlns:p14="http://schemas.microsoft.com/office/powerpoint/2010/main" val="3910825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9E9D9-963D-43D5-9543-74EF5150031C}" type="slidenum">
              <a:rPr lang="en-US" smtClean="0"/>
              <a:pPr/>
              <a:t>40</a:t>
            </a:fld>
            <a:endParaRPr lang="en-US"/>
          </a:p>
        </p:txBody>
      </p:sp>
    </p:spTree>
    <p:extLst>
      <p:ext uri="{BB962C8B-B14F-4D97-AF65-F5344CB8AC3E}">
        <p14:creationId xmlns:p14="http://schemas.microsoft.com/office/powerpoint/2010/main" val="126786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9E9D9-963D-43D5-9543-74EF5150031C}" type="slidenum">
              <a:rPr lang="en-US" smtClean="0"/>
              <a:pPr/>
              <a:t>41</a:t>
            </a:fld>
            <a:endParaRPr lang="en-US"/>
          </a:p>
        </p:txBody>
      </p:sp>
    </p:spTree>
    <p:extLst>
      <p:ext uri="{BB962C8B-B14F-4D97-AF65-F5344CB8AC3E}">
        <p14:creationId xmlns:p14="http://schemas.microsoft.com/office/powerpoint/2010/main" val="2260464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612">
                  <a:defRPr/>
                </a:pPr>
                <a:r>
                  <a:rPr lang="en-US" dirty="0"/>
                  <a:t>Due to its well-balanced construction, the 231-foot, 300-ton bridge can be turned with a single 10-horsepower electric motor. It takes approximately 42 seconds to open.</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Δω</m:t>
                          </m:r>
                        </m:num>
                        <m:den>
                          <m:r>
                            <m:rPr>
                              <m:sty m:val="p"/>
                            </m:rPr>
                            <a:rPr lang="en-US" b="0" i="0" smtClean="0">
                              <a:latin typeface="Cambria Math" panose="02040503050406030204" pitchFamily="18" charset="0"/>
                            </a:rPr>
                            <m:t>Δt</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0.05 </m:t>
                          </m:r>
                          <m:r>
                            <m:rPr>
                              <m:nor/>
                            </m:rPr>
                            <a:rPr lang="en-US" b="0" i="0" smtClean="0">
                              <a:latin typeface="Cambria Math" panose="02040503050406030204" pitchFamily="18" charset="0"/>
                            </a:rPr>
                            <m:t>rad</m:t>
                          </m:r>
                          <m:r>
                            <m:rPr>
                              <m:nor/>
                            </m:rPr>
                            <a:rPr lang="en-US" b="0" i="0" smtClean="0">
                              <a:latin typeface="Cambria Math" panose="02040503050406030204" pitchFamily="18" charset="0"/>
                            </a:rPr>
                            <m:t>/</m:t>
                          </m:r>
                          <m:r>
                            <m:rPr>
                              <m:nor/>
                            </m:rPr>
                            <a:rPr lang="en-US" b="0" i="0" smtClean="0">
                              <a:latin typeface="Cambria Math" panose="02040503050406030204" pitchFamily="18" charset="0"/>
                            </a:rPr>
                            <m:t>s</m:t>
                          </m:r>
                          <m:r>
                            <a:rPr lang="en-US" b="0" i="1" smtClean="0">
                              <a:latin typeface="Cambria Math" panose="02040503050406030204" pitchFamily="18" charset="0"/>
                            </a:rPr>
                            <m:t>−0 </m:t>
                          </m:r>
                          <m:r>
                            <m:rPr>
                              <m:nor/>
                            </m:rPr>
                            <a:rPr lang="en-US" b="0" i="0" smtClean="0">
                              <a:latin typeface="Cambria Math" panose="02040503050406030204" pitchFamily="18" charset="0"/>
                            </a:rPr>
                            <m:t>rad</m:t>
                          </m:r>
                          <m:r>
                            <m:rPr>
                              <m:nor/>
                            </m:rPr>
                            <a:rPr lang="en-US" b="0" i="0" smtClean="0">
                              <a:latin typeface="Cambria Math" panose="02040503050406030204" pitchFamily="18" charset="0"/>
                            </a:rPr>
                            <m:t>/</m:t>
                          </m:r>
                          <m:r>
                            <m:rPr>
                              <m:nor/>
                            </m:rPr>
                            <a:rPr lang="en-US" b="0" i="0" smtClean="0">
                              <a:latin typeface="Cambria Math" panose="02040503050406030204" pitchFamily="18" charset="0"/>
                            </a:rPr>
                            <m:t>s</m:t>
                          </m:r>
                        </m:num>
                        <m:den>
                          <m:r>
                            <a:rPr lang="en-US" b="0" i="1" smtClean="0">
                              <a:latin typeface="Cambria Math" panose="02040503050406030204" pitchFamily="18" charset="0"/>
                            </a:rPr>
                            <m:t>10 </m:t>
                          </m:r>
                          <m:r>
                            <m:rPr>
                              <m:nor/>
                            </m:rPr>
                            <a:rPr lang="en-US" b="0" i="0" smtClean="0">
                              <a:latin typeface="Cambria Math" panose="02040503050406030204" pitchFamily="18" charset="0"/>
                            </a:rPr>
                            <m:t>s</m:t>
                          </m:r>
                        </m:den>
                      </m:f>
                      <m:r>
                        <a:rPr lang="en-US" b="0" i="1" smtClean="0">
                          <a:latin typeface="Cambria Math" panose="02040503050406030204" pitchFamily="18" charset="0"/>
                        </a:rPr>
                        <m:t>=0.005</m:t>
                      </m: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𝛼</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563×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 </m:t>
                      </m:r>
                      <m:r>
                        <a:rPr lang="en-US" b="0" i="1" smtClean="0">
                          <a:latin typeface="Cambria Math" panose="02040503050406030204" pitchFamily="18" charset="0"/>
                        </a:rPr>
                        <m:t>𝑁𝑚</m:t>
                      </m:r>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0.005</m:t>
                          </m: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 </m:t>
                      </m:r>
                      <m:r>
                        <a:rPr lang="en-US" b="0" i="1" smtClean="0">
                          <a:latin typeface="Cambria Math" panose="02040503050406030204" pitchFamily="18" charset="0"/>
                        </a:rPr>
                        <m:t>𝑘𝑔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𝐼</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its well-balanced construction, the 231-foot, 300-ton bridge can be turned with a single 10-horsepower electric motor. It takes approximately 42 seconds to open.</a:t>
                </a:r>
              </a:p>
              <a:p>
                <a:endParaRPr lang="en-US" dirty="0"/>
              </a:p>
              <a:p>
                <a:r>
                  <a:rPr lang="en-US" b="0" i="0">
                    <a:latin typeface="Cambria Math" panose="02040503050406030204" pitchFamily="18" charset="0"/>
                  </a:rPr>
                  <a:t>𝛼=Δω/Δt</a:t>
                </a:r>
                <a:endParaRPr lang="en-US" b="0" dirty="0"/>
              </a:p>
              <a:p>
                <a:r>
                  <a:rPr lang="en-US" b="0" i="0">
                    <a:latin typeface="Cambria Math" panose="02040503050406030204" pitchFamily="18" charset="0"/>
                  </a:rPr>
                  <a:t>𝛼=(0.05 "rad/s" −0 "rad/s" )/(10 "s" )=0.005 𝑟𝑎𝑑/𝑠^2 </a:t>
                </a:r>
                <a:endParaRPr lang="en-US" dirty="0"/>
              </a:p>
              <a:p>
                <a:r>
                  <a:rPr lang="en-US" b="0" i="0">
                    <a:latin typeface="Cambria Math" panose="02040503050406030204" pitchFamily="18" charset="0"/>
                  </a:rPr>
                  <a:t>𝜏=𝐼𝛼</a:t>
                </a:r>
                <a:endParaRPr lang="en-US" b="0" dirty="0"/>
              </a:p>
              <a:p>
                <a:r>
                  <a:rPr lang="en-US" b="0" i="0">
                    <a:latin typeface="Cambria Math" panose="02040503050406030204" pitchFamily="18" charset="0"/>
                  </a:rPr>
                  <a:t>563×〖10〗^3  𝑁𝑚=𝐼(0.005 𝑟𝑎𝑑/𝑠^2 )</a:t>
                </a:r>
                <a:endParaRPr lang="en-US" b="0" dirty="0"/>
              </a:p>
              <a:p>
                <a:r>
                  <a:rPr lang="en-US" b="0" i="0">
                    <a:latin typeface="Cambria Math" panose="02040503050406030204" pitchFamily="18" charset="0"/>
                  </a:rPr>
                  <a:t>1.13×〖10〗^8  𝑘𝑔·𝑚^2=𝐼</a:t>
                </a:r>
                <a:endParaRPr lang="en-US" dirty="0"/>
              </a:p>
            </p:txBody>
          </p:sp>
        </mc:Fallback>
      </mc:AlternateContent>
      <p:sp>
        <p:nvSpPr>
          <p:cNvPr id="4" name="Slide Number Placeholder 3"/>
          <p:cNvSpPr>
            <a:spLocks noGrp="1"/>
          </p:cNvSpPr>
          <p:nvPr>
            <p:ph type="sldNum" sz="quarter" idx="5"/>
          </p:nvPr>
        </p:nvSpPr>
        <p:spPr/>
        <p:txBody>
          <a:bodyPr/>
          <a:lstStyle/>
          <a:p>
            <a:fld id="{718BE5C3-7FEE-4941-AF43-9FF92A5DFE97}" type="slidenum">
              <a:rPr lang="en-US" smtClean="0"/>
              <a:t>42</a:t>
            </a:fld>
            <a:endParaRPr lang="en-US"/>
          </a:p>
        </p:txBody>
      </p:sp>
    </p:spTree>
    <p:extLst>
      <p:ext uri="{BB962C8B-B14F-4D97-AF65-F5344CB8AC3E}">
        <p14:creationId xmlns:p14="http://schemas.microsoft.com/office/powerpoint/2010/main" val="4112890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𝑀</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128000 </m:t>
                      </m:r>
                      <m:r>
                        <a:rPr lang="en-US" b="0" i="1" smtClean="0">
                          <a:latin typeface="Cambria Math" panose="02040503050406030204" pitchFamily="18" charset="0"/>
                        </a:rPr>
                        <m:t>𝑁𝑚</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500 </m:t>
                          </m:r>
                          <m:r>
                            <a:rPr lang="en-US" b="0" i="1" smtClean="0">
                              <a:latin typeface="Cambria Math" panose="02040503050406030204" pitchFamily="18" charset="0"/>
                            </a:rPr>
                            <m:t>𝑘𝑔</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128000 </m:t>
                      </m:r>
                      <m:r>
                        <a:rPr lang="en-US" b="0" i="1" smtClean="0">
                          <a:latin typeface="Cambria Math" panose="02040503050406030204" pitchFamily="18" charset="0"/>
                        </a:rPr>
                        <m:t>𝑁𝑚</m:t>
                      </m:r>
                      <m:r>
                        <a:rPr lang="en-US" b="0" i="1" smtClean="0">
                          <a:latin typeface="Cambria Math" panose="02040503050406030204" pitchFamily="18" charset="0"/>
                        </a:rPr>
                        <m:t>=2000</m:t>
                      </m:r>
                      <m:f>
                        <m:fPr>
                          <m:ctrlPr>
                            <a:rPr lang="en-US" b="0" i="1" smtClean="0">
                              <a:latin typeface="Cambria Math" panose="02040503050406030204" pitchFamily="18" charset="0"/>
                            </a:rPr>
                          </m:ctrlPr>
                        </m:fPr>
                        <m:num>
                          <m:r>
                            <a:rPr lang="en-US" b="0" i="1" smtClean="0">
                              <a:latin typeface="Cambria Math" panose="02040503050406030204" pitchFamily="18" charset="0"/>
                            </a:rPr>
                            <m:t>𝑘𝑔</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𝜏=𝐼𝛼;𝐼=𝑀𝑅^2</a:t>
                </a:r>
                <a:endParaRPr lang="en-US" b="0" dirty="0"/>
              </a:p>
              <a:p>
                <a:r>
                  <a:rPr lang="en-US" b="0" i="0">
                    <a:latin typeface="Cambria Math" panose="02040503050406030204" pitchFamily="18" charset="0"/>
                  </a:rPr>
                  <a:t>128000 𝑁𝑚=(500 𝑘𝑔) 𝑅^2 (4 𝑟𝑎𝑑/𝑠^2 )</a:t>
                </a:r>
                <a:endParaRPr lang="en-US" b="0" dirty="0"/>
              </a:p>
              <a:p>
                <a:r>
                  <a:rPr lang="en-US" b="0" i="0">
                    <a:latin typeface="Cambria Math" panose="02040503050406030204" pitchFamily="18" charset="0"/>
                  </a:rPr>
                  <a:t>128000 𝑁𝑚=2000 𝑘𝑔/𝑠^2  𝑅^2</a:t>
                </a:r>
                <a:endParaRPr lang="en-US" b="0" dirty="0"/>
              </a:p>
              <a:p>
                <a:r>
                  <a:rPr lang="en-US" b="0" i="0">
                    <a:latin typeface="Cambria Math" panose="02040503050406030204" pitchFamily="18" charset="0"/>
                  </a:rPr>
                  <a:t>64 𝑚^2=𝑅^2</a:t>
                </a:r>
                <a:endParaRPr lang="en-US" b="0" dirty="0"/>
              </a:p>
              <a:p>
                <a:r>
                  <a:rPr lang="en-US" b="0" i="0">
                    <a:latin typeface="Cambria Math" panose="02040503050406030204" pitchFamily="18" charset="0"/>
                  </a:rPr>
                  <a:t>8 𝑚=𝑅</a:t>
                </a:r>
                <a:endParaRPr lang="en-US" dirty="0"/>
              </a:p>
            </p:txBody>
          </p:sp>
        </mc:Fallback>
      </mc:AlternateContent>
      <p:sp>
        <p:nvSpPr>
          <p:cNvPr id="4" name="Slide Number Placeholder 3"/>
          <p:cNvSpPr>
            <a:spLocks noGrp="1"/>
          </p:cNvSpPr>
          <p:nvPr>
            <p:ph type="sldNum" sz="quarter" idx="5"/>
          </p:nvPr>
        </p:nvSpPr>
        <p:spPr/>
        <p:txBody>
          <a:bodyPr/>
          <a:lstStyle/>
          <a:p>
            <a:fld id="{718BE5C3-7FEE-4941-AF43-9FF92A5DFE97}" type="slidenum">
              <a:rPr lang="en-US" smtClean="0"/>
              <a:t>43</a:t>
            </a:fld>
            <a:endParaRPr lang="en-US"/>
          </a:p>
        </p:txBody>
      </p:sp>
    </p:spTree>
    <p:extLst>
      <p:ext uri="{BB962C8B-B14F-4D97-AF65-F5344CB8AC3E}">
        <p14:creationId xmlns:p14="http://schemas.microsoft.com/office/powerpoint/2010/main" val="340454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5</a:t>
            </a:fld>
            <a:endParaRPr lang="en-US"/>
          </a:p>
        </p:txBody>
      </p:sp>
    </p:spTree>
    <p:extLst>
      <p:ext uri="{BB962C8B-B14F-4D97-AF65-F5344CB8AC3E}">
        <p14:creationId xmlns:p14="http://schemas.microsoft.com/office/powerpoint/2010/main" val="351414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60°</m:t>
                          </m:r>
                        </m:num>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num>
                            <m:den>
                              <m:r>
                                <a:rPr lang="en-US" b="0" i="1" smtClean="0">
                                  <a:latin typeface="Cambria Math"/>
                                </a:rPr>
                                <m:t>360°</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𝜋</m:t>
                          </m:r>
                        </m:num>
                        <m:den>
                          <m:r>
                            <a:rPr lang="en-US" b="0" i="1" smtClean="0">
                              <a:latin typeface="Cambria Math"/>
                            </a:rPr>
                            <m:t>3</m:t>
                          </m:r>
                        </m:den>
                      </m:f>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2 </m:t>
                          </m:r>
                          <m:r>
                            <a:rPr lang="en-US" b="0" i="1" smtClean="0">
                              <a:latin typeface="Cambria Math"/>
                            </a:rPr>
                            <m:t>𝑟𝑒𝑣</m:t>
                          </m:r>
                        </m:num>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num>
                            <m:den>
                              <m:r>
                                <a:rPr lang="en-US" b="0" i="1" smtClean="0">
                                  <a:latin typeface="Cambria Math"/>
                                </a:rPr>
                                <m:t>1 </m:t>
                              </m:r>
                              <m:r>
                                <a:rPr lang="en-US" b="0" i="1" smtClean="0">
                                  <a:latin typeface="Cambria Math"/>
                                </a:rPr>
                                <m:t>𝑟𝑒𝑣</m:t>
                              </m:r>
                            </m:den>
                          </m:f>
                        </m:e>
                      </m:d>
                      <m:r>
                        <a:rPr lang="en-US" b="0" i="1" smtClean="0">
                          <a:latin typeface="Cambria Math"/>
                        </a:rPr>
                        <m:t>=4</m:t>
                      </m:r>
                      <m:r>
                        <a:rPr lang="en-US" b="0" i="1" smtClean="0">
                          <a:latin typeface="Cambria Math"/>
                        </a:rPr>
                        <m:t>𝜋</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(60°)/ (2𝜋/(360°))=𝜋/3</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6</a:t>
            </a:fld>
            <a:endParaRPr lang="en-US"/>
          </a:p>
        </p:txBody>
      </p:sp>
    </p:spTree>
    <p:extLst>
      <p:ext uri="{BB962C8B-B14F-4D97-AF65-F5344CB8AC3E}">
        <p14:creationId xmlns:p14="http://schemas.microsoft.com/office/powerpoint/2010/main" val="241294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(60°)/ (2𝜋/(360°))=𝜋/3</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7</a:t>
            </a:fld>
            <a:endParaRPr lang="en-US"/>
          </a:p>
        </p:txBody>
      </p:sp>
    </p:spTree>
    <p:extLst>
      <p:ext uri="{BB962C8B-B14F-4D97-AF65-F5344CB8AC3E}">
        <p14:creationId xmlns:p14="http://schemas.microsoft.com/office/powerpoint/2010/main" val="241294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l-GR" i="1" dirty="0" smtClean="0">
                          <a:latin typeface="Cambria Math"/>
                        </a:rPr>
                        <m:t>𝜃</m:t>
                      </m:r>
                      <m:r>
                        <a:rPr lang="en-US" i="1" dirty="0" smtClean="0">
                          <a:latin typeface="Cambria Math"/>
                        </a:rPr>
                        <m:t>=320 </m:t>
                      </m:r>
                      <m:r>
                        <a:rPr lang="en-US" i="1" dirty="0" smtClean="0">
                          <a:latin typeface="Cambria Math"/>
                        </a:rPr>
                        <m:t>𝑟𝑒𝑣</m:t>
                      </m:r>
                      <m:r>
                        <a:rPr lang="en-US" i="1" baseline="0" dirty="0" smtClean="0">
                          <a:latin typeface="Cambria Math"/>
                        </a:rPr>
                        <m:t> (2</m:t>
                      </m:r>
                      <m:r>
                        <a:rPr lang="el-GR" i="1" baseline="0" dirty="0" smtClean="0">
                          <a:latin typeface="Cambria Math"/>
                        </a:rPr>
                        <m:t>𝜋</m:t>
                      </m:r>
                      <m:r>
                        <a:rPr lang="en-US" i="1" baseline="0" dirty="0" smtClean="0">
                          <a:latin typeface="Cambria Math"/>
                        </a:rPr>
                        <m:t>/1 </m:t>
                      </m:r>
                      <m:r>
                        <a:rPr lang="en-US" i="1" baseline="0" dirty="0" smtClean="0">
                          <a:latin typeface="Cambria Math"/>
                        </a:rPr>
                        <m:t>𝑟𝑒𝑣</m:t>
                      </m:r>
                      <m:r>
                        <a:rPr lang="en-US" i="1" baseline="0" dirty="0" smtClean="0">
                          <a:latin typeface="Cambria Math"/>
                        </a:rPr>
                        <m:t>) = 640</m:t>
                      </m:r>
                      <m:r>
                        <a:rPr lang="el-GR" i="1" baseline="0" dirty="0" smtClean="0">
                          <a:latin typeface="Cambria Math"/>
                        </a:rPr>
                        <m:t>𝜋</m:t>
                      </m:r>
                      <m:r>
                        <a:rPr lang="en-US" i="1" baseline="0" dirty="0" smtClean="0">
                          <a:latin typeface="Cambria Math"/>
                        </a:rPr>
                        <m:t> </m:t>
                      </m:r>
                      <m:r>
                        <a:rPr lang="en-US" i="1" baseline="0" dirty="0" err="1" smtClean="0">
                          <a:latin typeface="Cambria Math"/>
                        </a:rPr>
                        <m:t>𝑟𝑎𝑑</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𝑡</m:t>
                      </m:r>
                      <m:r>
                        <a:rPr lang="en-US" i="1" baseline="0" dirty="0" smtClean="0">
                          <a:latin typeface="Cambria Math"/>
                        </a:rPr>
                        <m:t>=2.4</m:t>
                      </m:r>
                      <m:r>
                        <a:rPr lang="en-US" i="1" baseline="0" dirty="0" smtClean="0">
                          <a:latin typeface="Cambria Math"/>
                        </a:rPr>
                        <m:t>𝑠</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sym typeface="Symbol"/>
                        </a:rPr>
                        <m:t>=</m:t>
                      </m:r>
                      <m:r>
                        <a:rPr lang="el-GR" i="1" baseline="0" dirty="0" smtClean="0">
                          <a:latin typeface="Cambria Math"/>
                          <a:sym typeface="Symbol"/>
                        </a:rPr>
                        <m:t>𝜃</m:t>
                      </m:r>
                      <m:r>
                        <a:rPr lang="en-US" i="1" baseline="0" dirty="0" smtClean="0">
                          <a:latin typeface="Cambria Math"/>
                          <a:sym typeface="Symbol"/>
                        </a:rPr>
                        <m:t>/</m:t>
                      </m:r>
                      <m:r>
                        <a:rPr lang="en-US" i="1" baseline="0" dirty="0" smtClean="0">
                          <a:latin typeface="Cambria Math"/>
                          <a:sym typeface="Symbol"/>
                        </a:rPr>
                        <m:t>𝑡</m:t>
                      </m:r>
                      <m:r>
                        <a:rPr lang="en-US" i="1" baseline="0" dirty="0" smtClean="0">
                          <a:latin typeface="Cambria Math"/>
                          <a:sym typeface="Symbol"/>
                        </a:rPr>
                        <m:t> = 640</m:t>
                      </m:r>
                      <m:r>
                        <a:rPr lang="el-GR" i="1" baseline="0" dirty="0" smtClean="0">
                          <a:latin typeface="Cambria Math"/>
                        </a:rPr>
                        <m:t>𝜋</m:t>
                      </m:r>
                      <m:r>
                        <a:rPr lang="en-US" i="1" baseline="0" dirty="0" smtClean="0">
                          <a:latin typeface="Cambria Math"/>
                        </a:rPr>
                        <m:t> </m:t>
                      </m:r>
                      <m:r>
                        <a:rPr lang="en-US" i="1" baseline="0" dirty="0" err="1" smtClean="0">
                          <a:latin typeface="Cambria Math"/>
                        </a:rPr>
                        <m:t>𝑟𝑎𝑑</m:t>
                      </m:r>
                      <m:r>
                        <a:rPr lang="en-US" i="1" baseline="0" dirty="0" smtClean="0">
                          <a:latin typeface="Cambria Math"/>
                        </a:rPr>
                        <m:t>/2.4</m:t>
                      </m:r>
                      <m:r>
                        <a:rPr lang="en-US" i="1" baseline="0" dirty="0" smtClean="0">
                          <a:latin typeface="Cambria Math"/>
                        </a:rPr>
                        <m:t>𝑠</m:t>
                      </m:r>
                      <m:r>
                        <a:rPr lang="en-US" i="1" baseline="0" dirty="0" smtClean="0">
                          <a:latin typeface="Cambria Math"/>
                        </a:rPr>
                        <m:t> = 838 </m:t>
                      </m:r>
                      <m:r>
                        <a:rPr lang="en-US" i="1" baseline="0" dirty="0" err="1" smtClean="0">
                          <a:latin typeface="Cambria Math"/>
                        </a:rPr>
                        <m:t>𝑟𝑎𝑑</m:t>
                      </m:r>
                      <m:r>
                        <a:rPr lang="en-US" i="1" baseline="0" dirty="0" smtClean="0">
                          <a:latin typeface="Cambria Math"/>
                        </a:rPr>
                        <m:t>/</m:t>
                      </m:r>
                      <m:r>
                        <a:rPr lang="en-US" i="1" baseline="0" dirty="0" smtClean="0">
                          <a:latin typeface="Cambria Math"/>
                        </a:rPr>
                        <m:t>𝑠</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𝑟</m:t>
                      </m:r>
                      <m:r>
                        <a:rPr lang="en-US" b="0" i="1" smtClean="0">
                          <a:latin typeface="Cambria Math"/>
                        </a:rPr>
                        <m:t>𝜔</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𝑚</m:t>
                          </m:r>
                        </m:e>
                      </m:d>
                      <m:d>
                        <m:dPr>
                          <m:ctrlPr>
                            <a:rPr lang="en-US" b="0" i="1" smtClean="0">
                              <a:latin typeface="Cambria Math" panose="02040503050406030204" pitchFamily="18" charset="0"/>
                            </a:rPr>
                          </m:ctrlPr>
                        </m:dPr>
                        <m:e>
                          <m:r>
                            <a:rPr lang="en-US" b="0" i="1" smtClean="0">
                              <a:latin typeface="Cambria Math"/>
                            </a:rPr>
                            <m:t>838</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e>
                      </m:d>
                      <m:r>
                        <a:rPr lang="en-US" b="0" i="1" smtClean="0">
                          <a:latin typeface="Cambria Math"/>
                        </a:rPr>
                        <m:t>=41.9 </m:t>
                      </m:r>
                      <m:r>
                        <a:rPr lang="en-US" b="0" i="1" smtClean="0">
                          <a:latin typeface="Cambria Math"/>
                        </a:rPr>
                        <m:t>𝑚</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l-GR" i="0" dirty="0" smtClean="0">
                    <a:latin typeface="Cambria Math"/>
                  </a:rPr>
                  <a:t>𝜃</a:t>
                </a:r>
                <a:r>
                  <a:rPr lang="en-US" i="0" dirty="0" smtClean="0">
                    <a:latin typeface="Cambria Math"/>
                  </a:rPr>
                  <a:t>=320 𝑟𝑒𝑣</a:t>
                </a:r>
                <a:r>
                  <a:rPr lang="en-US" i="0" baseline="0" dirty="0" smtClean="0">
                    <a:latin typeface="Cambria Math"/>
                  </a:rPr>
                  <a:t> (2</a:t>
                </a:r>
                <a:r>
                  <a:rPr lang="el-GR" i="0" baseline="0" dirty="0" smtClean="0">
                    <a:latin typeface="Cambria Math"/>
                  </a:rPr>
                  <a:t>𝜋</a:t>
                </a:r>
                <a:r>
                  <a:rPr lang="en-US" i="0" baseline="0" dirty="0" smtClean="0">
                    <a:latin typeface="Cambria Math"/>
                  </a:rPr>
                  <a:t>/1 𝑟𝑒𝑣) = 640</a:t>
                </a:r>
                <a:r>
                  <a:rPr lang="el-GR" i="0" baseline="0" dirty="0" smtClean="0">
                    <a:latin typeface="Cambria Math"/>
                  </a:rPr>
                  <a:t>𝜋</a:t>
                </a:r>
                <a:r>
                  <a:rPr lang="en-US" i="0" baseline="0" dirty="0" smtClean="0">
                    <a:latin typeface="Cambria Math"/>
                  </a:rPr>
                  <a:t> </a:t>
                </a:r>
                <a:r>
                  <a:rPr lang="en-US" i="0" baseline="0" dirty="0" err="1" smtClean="0">
                    <a:latin typeface="Cambria Math"/>
                  </a:rPr>
                  <a:t>𝑟𝑎𝑑</a:t>
                </a:r>
                <a:endParaRPr lang="en-US" baseline="0" dirty="0" smtClean="0"/>
              </a:p>
              <a:p>
                <a:r>
                  <a:rPr lang="en-US" i="0" baseline="0" dirty="0" smtClean="0">
                    <a:latin typeface="Cambria Math"/>
                  </a:rPr>
                  <a:t>𝑡=2.4𝑠</a:t>
                </a:r>
                <a:endParaRPr lang="en-US" baseline="0" dirty="0" smtClean="0"/>
              </a:p>
              <a:p>
                <a:r>
                  <a:rPr lang="en-US" i="0" baseline="0" dirty="0" smtClean="0">
                    <a:latin typeface="Cambria Math"/>
                    <a:sym typeface="Symbol"/>
                  </a:rPr>
                  <a:t>=</a:t>
                </a:r>
                <a:r>
                  <a:rPr lang="el-GR" i="0" baseline="0" dirty="0" smtClean="0">
                    <a:latin typeface="Cambria Math"/>
                    <a:sym typeface="Symbol"/>
                  </a:rPr>
                  <a:t>𝜃</a:t>
                </a:r>
                <a:r>
                  <a:rPr lang="en-US" i="0" baseline="0" dirty="0" smtClean="0">
                    <a:latin typeface="Cambria Math"/>
                    <a:sym typeface="Symbol"/>
                  </a:rPr>
                  <a:t>/𝑡 = 640</a:t>
                </a:r>
                <a:r>
                  <a:rPr lang="el-GR" i="0" baseline="0" dirty="0" smtClean="0">
                    <a:latin typeface="Cambria Math"/>
                  </a:rPr>
                  <a:t>𝜋</a:t>
                </a:r>
                <a:r>
                  <a:rPr lang="en-US" i="0" baseline="0" dirty="0" smtClean="0">
                    <a:latin typeface="Cambria Math"/>
                  </a:rPr>
                  <a:t> </a:t>
                </a:r>
                <a:r>
                  <a:rPr lang="en-US" i="0" baseline="0" dirty="0" err="1" smtClean="0">
                    <a:latin typeface="Cambria Math"/>
                  </a:rPr>
                  <a:t>𝑟𝑎𝑑</a:t>
                </a:r>
                <a:r>
                  <a:rPr lang="en-US" i="0" baseline="0" dirty="0" smtClean="0">
                    <a:latin typeface="Cambria Math"/>
                  </a:rPr>
                  <a:t>/2.4𝑠 = 838 </a:t>
                </a:r>
                <a:r>
                  <a:rPr lang="en-US" i="0" baseline="0" dirty="0" err="1" smtClean="0">
                    <a:latin typeface="Cambria Math"/>
                  </a:rPr>
                  <a:t>𝑟𝑎𝑑</a:t>
                </a:r>
                <a:r>
                  <a:rPr lang="en-US" i="0" baseline="0" dirty="0" smtClean="0">
                    <a:latin typeface="Cambria Math"/>
                  </a:rPr>
                  <a:t>/𝑠</a:t>
                </a:r>
                <a:endParaRPr lang="en-US" dirty="0" smtClean="0"/>
              </a:p>
              <a:p>
                <a:endParaRPr lang="en-US" dirty="0" smtClean="0"/>
              </a:p>
              <a:p>
                <a:r>
                  <a:rPr lang="en-US" b="0" i="0" smtClean="0">
                    <a:latin typeface="Cambria Math"/>
                  </a:rPr>
                  <a:t>𝑣=𝑟𝜔</a:t>
                </a:r>
                <a:endParaRPr lang="en-US" b="0" dirty="0" smtClean="0"/>
              </a:p>
              <a:p>
                <a:r>
                  <a:rPr lang="en-US" b="0" i="0" smtClean="0">
                    <a:latin typeface="Cambria Math"/>
                  </a:rPr>
                  <a:t>𝑣=(0.05 𝑚)(838 𝑟𝑎𝑑/𝑠)=41.9 𝑚/𝑠</a:t>
                </a:r>
                <a:endParaRPr lang="en-US" dirty="0"/>
              </a:p>
            </p:txBody>
          </p:sp>
        </mc:Fallback>
      </mc:AlternateContent>
      <p:sp>
        <p:nvSpPr>
          <p:cNvPr id="4" name="Slide Number Placeholder 3"/>
          <p:cNvSpPr>
            <a:spLocks noGrp="1"/>
          </p:cNvSpPr>
          <p:nvPr>
            <p:ph type="sldNum" sz="quarter" idx="10"/>
          </p:nvPr>
        </p:nvSpPr>
        <p:spPr/>
        <p:txBody>
          <a:bodyPr/>
          <a:lstStyle/>
          <a:p>
            <a:fld id="{3223CEC1-EFDA-4439-828D-1B9C1791C3F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BE5C3-7FEE-4941-AF43-9FF92A5DFE97}" type="slidenum">
              <a:rPr lang="en-US" smtClean="0"/>
              <a:t>9</a:t>
            </a:fld>
            <a:endParaRPr lang="en-US"/>
          </a:p>
        </p:txBody>
      </p:sp>
    </p:spTree>
    <p:extLst>
      <p:ext uri="{BB962C8B-B14F-4D97-AF65-F5344CB8AC3E}">
        <p14:creationId xmlns:p14="http://schemas.microsoft.com/office/powerpoint/2010/main" val="9324444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7721600" y="2311400"/>
            <a:ext cx="4876800" cy="4876800"/>
          </a:xfrm>
          <a:prstGeom prst="rect">
            <a:avLst/>
          </a:prstGeom>
        </p:spPr>
      </p:pic>
      <p:sp>
        <p:nvSpPr>
          <p:cNvPr id="2" name="Title 1"/>
          <p:cNvSpPr>
            <a:spLocks noGrp="1"/>
          </p:cNvSpPr>
          <p:nvPr>
            <p:ph type="ctrTitle"/>
          </p:nvPr>
        </p:nvSpPr>
        <p:spPr>
          <a:xfrm>
            <a:off x="0" y="914401"/>
            <a:ext cx="12192000" cy="1470025"/>
          </a:xfrm>
        </p:spPr>
        <p:txBody>
          <a:bodyPr/>
          <a:lstStyle>
            <a:lvl1pPr>
              <a:defRPr>
                <a:ln w="18000">
                  <a:solidFill>
                    <a:srgbClr val="C00000"/>
                  </a:solidFill>
                  <a:prstDash val="solid"/>
                </a:ln>
                <a:solidFill>
                  <a:srgbClr val="C00000">
                    <a:alpha val="5700"/>
                  </a:srgb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23" y="25908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A9E2A-705E-4E65-9372-8EC32F90987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20804931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203200" y="4929563"/>
            <a:ext cx="2060448" cy="20610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A9E2A-705E-4E65-9372-8EC32F90987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6401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203200" y="4929563"/>
            <a:ext cx="2060448" cy="2061099"/>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A9E2A-705E-4E65-9372-8EC32F90987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64254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0A9E2A-705E-4E65-9372-8EC32F90987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88139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263372" y="-152399"/>
            <a:ext cx="4011168" cy="4007529"/>
          </a:xfrm>
          <a:prstGeom prst="rect">
            <a:avLst/>
          </a:prstGeom>
        </p:spPr>
      </p:pic>
      <p:sp>
        <p:nvSpPr>
          <p:cNvPr id="2" name="Title 1"/>
          <p:cNvSpPr>
            <a:spLocks noGrp="1"/>
          </p:cNvSpPr>
          <p:nvPr>
            <p:ph type="title"/>
          </p:nvPr>
        </p:nvSpPr>
        <p:spPr>
          <a:xfrm>
            <a:off x="0" y="4406901"/>
            <a:ext cx="121920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556000" y="279401"/>
            <a:ext cx="8636000" cy="412750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A9E2A-705E-4E65-9372-8EC32F90987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9981867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380389"/>
            <a:ext cx="5994400" cy="4745775"/>
          </a:xfrm>
        </p:spPr>
        <p:txBody>
          <a:bodyPr>
            <a:normAutofit/>
          </a:bodyPr>
          <a:lstStyle>
            <a:lvl1pPr>
              <a:defRPr sz="3733"/>
            </a:lvl1pPr>
            <a:lvl2pPr>
              <a:defRPr sz="3733"/>
            </a:lvl2pPr>
            <a:lvl3pPr>
              <a:defRPr sz="3733"/>
            </a:lvl3pPr>
            <a:lvl4pPr>
              <a:defRPr sz="3733"/>
            </a:lvl4pPr>
            <a:lvl5pPr>
              <a:defRPr sz="3733"/>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80389"/>
            <a:ext cx="5994400" cy="4745775"/>
          </a:xfrm>
        </p:spPr>
        <p:txBody>
          <a:bodyPr>
            <a:normAutofit/>
          </a:bodyPr>
          <a:lstStyle>
            <a:lvl1pPr>
              <a:defRPr sz="3733"/>
            </a:lvl1pPr>
            <a:lvl2pPr>
              <a:defRPr sz="3733"/>
            </a:lvl2pPr>
            <a:lvl3pPr>
              <a:defRPr sz="3733"/>
            </a:lvl3pPr>
            <a:lvl4pPr>
              <a:defRPr sz="3733"/>
            </a:lvl4pPr>
            <a:lvl5pPr>
              <a:defRPr sz="37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0A9E2A-705E-4E65-9372-8EC32F909870}"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86975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535113"/>
            <a:ext cx="59965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0" y="2174875"/>
            <a:ext cx="5996517" cy="3951288"/>
          </a:xfrm>
        </p:spPr>
        <p:txBody>
          <a:bodyPr>
            <a:normAutofit/>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9986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998633" cy="3951288"/>
          </a:xfrm>
        </p:spPr>
        <p:txBody>
          <a:bodyPr>
            <a:normAutofit/>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0A9E2A-705E-4E65-9372-8EC32F909870}"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61081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A9E2A-705E-4E65-9372-8EC32F909870}"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77291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Date Placeholder 1"/>
          <p:cNvSpPr>
            <a:spLocks noGrp="1"/>
          </p:cNvSpPr>
          <p:nvPr>
            <p:ph type="dt" sz="half" idx="10"/>
          </p:nvPr>
        </p:nvSpPr>
        <p:spPr/>
        <p:txBody>
          <a:bodyPr/>
          <a:lstStyle/>
          <a:p>
            <a:fld id="{A80A9E2A-705E-4E65-9372-8EC32F909870}"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49220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a:xfrm>
            <a:off x="1" y="273049"/>
            <a:ext cx="46206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7425267" cy="5853113"/>
          </a:xfrm>
        </p:spPr>
        <p:txBody>
          <a:bodyPr>
            <a:normAutofit/>
          </a:bodyPr>
          <a:lstStyle>
            <a:lvl1pPr>
              <a:defRPr sz="3733"/>
            </a:lvl1pPr>
            <a:lvl2pPr>
              <a:defRPr sz="3733"/>
            </a:lvl2pPr>
            <a:lvl3pPr>
              <a:defRPr sz="3733"/>
            </a:lvl3pPr>
            <a:lvl4pPr>
              <a:defRPr sz="3733"/>
            </a:lvl4pPr>
            <a:lvl5pPr>
              <a:defRPr sz="3733"/>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 y="1435102"/>
            <a:ext cx="46206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80A9E2A-705E-4E65-9372-8EC32F909870}"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272589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121920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0" y="2"/>
            <a:ext cx="12192000" cy="472757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0" y="5367338"/>
            <a:ext cx="121920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80A9E2A-705E-4E65-9372-8EC32F909870}"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26361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0869"/>
            <a:ext cx="12192000" cy="1369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380391"/>
            <a:ext cx="12192000" cy="4745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0A9E2A-705E-4E65-9372-8EC32F909870}" type="datetimeFigureOut">
              <a:rPr lang="en-US" smtClean="0"/>
              <a:t>10/15/2024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7F6FD74-C20E-418A-9FC7-79DDA9C52E1D}" type="slidenum">
              <a:rPr lang="en-US" smtClean="0"/>
              <a:t>‹#›</a:t>
            </a:fld>
            <a:endParaRPr lang="en-US"/>
          </a:p>
        </p:txBody>
      </p:sp>
    </p:spTree>
    <p:extLst>
      <p:ext uri="{BB962C8B-B14F-4D97-AF65-F5344CB8AC3E}">
        <p14:creationId xmlns:p14="http://schemas.microsoft.com/office/powerpoint/2010/main" val="299934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1" kern="1200" cap="none" spc="133">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a typeface="+mj-ea"/>
          <a:cs typeface="+mj-cs"/>
        </a:defRPr>
      </a:lvl1pPr>
    </p:titleStyle>
    <p:bodyStyle>
      <a:lvl1pPr marL="457189" indent="-457189"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1pPr>
      <a:lvl2pPr marL="990575" indent="-380990"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2pPr>
      <a:lvl3pPr marL="1523962" indent="-304792"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3pPr>
      <a:lvl4pPr marL="2133547" indent="-304792"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4pPr>
      <a:lvl5pPr marL="2743131" indent="-304792"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0DC8-5486-45B4-8CC1-BEEADC6BE982}"/>
              </a:ext>
            </a:extLst>
          </p:cNvPr>
          <p:cNvSpPr>
            <a:spLocks noGrp="1"/>
          </p:cNvSpPr>
          <p:nvPr>
            <p:ph type="ctrTitle"/>
          </p:nvPr>
        </p:nvSpPr>
        <p:spPr/>
        <p:txBody>
          <a:bodyPr/>
          <a:lstStyle/>
          <a:p>
            <a:r>
              <a:rPr lang="en-US" dirty="0"/>
              <a:t>Uniform Circular Motion and Torque</a:t>
            </a:r>
          </a:p>
        </p:txBody>
      </p:sp>
      <p:sp>
        <p:nvSpPr>
          <p:cNvPr id="3" name="Subtitle 2">
            <a:extLst>
              <a:ext uri="{FF2B5EF4-FFF2-40B4-BE49-F238E27FC236}">
                <a16:creationId xmlns:a16="http://schemas.microsoft.com/office/drawing/2014/main" id="{11AF5061-3C9B-4E78-8F4F-9B50567233AB}"/>
              </a:ext>
            </a:extLst>
          </p:cNvPr>
          <p:cNvSpPr>
            <a:spLocks noGrp="1"/>
          </p:cNvSpPr>
          <p:nvPr>
            <p:ph type="subTitle" idx="1"/>
          </p:nvPr>
        </p:nvSpPr>
        <p:spPr/>
        <p:txBody>
          <a:bodyPr/>
          <a:lstStyle/>
          <a:p>
            <a:r>
              <a:rPr lang="en-US" dirty="0"/>
              <a:t>Physics</a:t>
            </a:r>
          </a:p>
          <a:p>
            <a:r>
              <a:rPr lang="en-US" dirty="0"/>
              <a:t>Unit 3</a:t>
            </a:r>
          </a:p>
        </p:txBody>
      </p:sp>
    </p:spTree>
    <p:extLst>
      <p:ext uri="{BB962C8B-B14F-4D97-AF65-F5344CB8AC3E}">
        <p14:creationId xmlns:p14="http://schemas.microsoft.com/office/powerpoint/2010/main" val="323536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p:sp>
        <p:nvSpPr>
          <p:cNvPr id="5" name="Content Placeholder 4"/>
          <p:cNvSpPr>
            <a:spLocks noGrp="1"/>
          </p:cNvSpPr>
          <p:nvPr>
            <p:ph idx="1"/>
          </p:nvPr>
        </p:nvSpPr>
        <p:spPr/>
        <p:txBody>
          <a:bodyPr>
            <a:normAutofit fontScale="92500" lnSpcReduction="20000"/>
          </a:bodyPr>
          <a:lstStyle/>
          <a:p>
            <a:pPr marL="609585" indent="-609585">
              <a:buFont typeface="+mj-lt"/>
              <a:buAutoNum type="arabicPeriod"/>
            </a:pPr>
            <a:r>
              <a:rPr lang="en-US" dirty="0"/>
              <a:t>Put the plate on a flat surface and put a marble in the ridge.</a:t>
            </a:r>
          </a:p>
          <a:p>
            <a:pPr marL="609585" indent="-609585">
              <a:buFont typeface="+mj-lt"/>
              <a:buAutoNum type="arabicPeriod"/>
            </a:pPr>
            <a:r>
              <a:rPr lang="en-US" dirty="0"/>
              <a:t>Push the marble in the ridge so that it travels around the plate and then out of the removed section.</a:t>
            </a:r>
          </a:p>
          <a:p>
            <a:pPr marL="609585" indent="-609585">
              <a:buFont typeface="+mj-lt"/>
              <a:buAutoNum type="arabicPeriod"/>
            </a:pPr>
            <a:r>
              <a:rPr lang="en-US" dirty="0"/>
              <a:t>What is providing the centripetal force? i.e. what is keeping the marble traveling in a circle?</a:t>
            </a:r>
          </a:p>
          <a:p>
            <a:pPr marL="609585" indent="-609585">
              <a:buFont typeface="+mj-lt"/>
              <a:buAutoNum type="arabicPeriod"/>
            </a:pPr>
            <a:r>
              <a:rPr lang="en-US" dirty="0"/>
              <a:t>Perform the test several times and record your results.</a:t>
            </a:r>
          </a:p>
          <a:p>
            <a:pPr marL="609585" indent="-609585">
              <a:buFont typeface="+mj-lt"/>
              <a:buAutoNum type="arabicPeriod"/>
            </a:pPr>
            <a:r>
              <a:rPr lang="en-US" dirty="0"/>
              <a:t>Which of Newton’s Laws explains the results?</a:t>
            </a:r>
          </a:p>
          <a:p>
            <a:pPr marL="609585" indent="-609585">
              <a:buFont typeface="+mj-lt"/>
              <a:buAutoNum type="arabicPeriod"/>
            </a:pPr>
            <a:r>
              <a:rPr lang="en-US" dirty="0"/>
              <a:t>This would have been more complicated if the object moved in a vertical circle. Why?</a:t>
            </a:r>
          </a:p>
        </p:txBody>
      </p:sp>
    </p:spTree>
    <p:extLst>
      <p:ext uri="{BB962C8B-B14F-4D97-AF65-F5344CB8AC3E}">
        <p14:creationId xmlns:p14="http://schemas.microsoft.com/office/powerpoint/2010/main" val="30578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26634" name="Rectangle 10"/>
          <p:cNvSpPr>
            <a:spLocks noGrp="1" noRot="1" noChangeArrowheads="1"/>
          </p:cNvSpPr>
          <p:nvPr>
            <p:ph sz="half" idx="1"/>
          </p:nvPr>
        </p:nvSpPr>
        <p:spPr/>
        <p:txBody>
          <a:bodyPr>
            <a:normAutofit fontScale="92500" lnSpcReduction="20000"/>
          </a:bodyPr>
          <a:lstStyle/>
          <a:p>
            <a:pPr eaLnBrk="1" hangingPunct="1">
              <a:defRPr/>
            </a:pPr>
            <a:r>
              <a:rPr lang="en-US" sz="3733" dirty="0"/>
              <a:t>Object moves in circular path</a:t>
            </a:r>
          </a:p>
          <a:p>
            <a:pPr eaLnBrk="1" hangingPunct="1">
              <a:defRPr/>
            </a:pPr>
            <a:r>
              <a:rPr lang="en-US" sz="3733" dirty="0"/>
              <a:t>At time </a:t>
            </a:r>
            <a:r>
              <a:rPr lang="en-US" sz="3733" i="1" dirty="0"/>
              <a:t>t</a:t>
            </a:r>
            <a:r>
              <a:rPr lang="en-US" sz="3733" i="1" baseline="-25000" dirty="0"/>
              <a:t>0</a:t>
            </a:r>
            <a:r>
              <a:rPr lang="en-US" sz="3733" dirty="0"/>
              <a:t> it is at point </a:t>
            </a:r>
            <a:r>
              <a:rPr lang="en-US" sz="3733" i="1" dirty="0"/>
              <a:t>O</a:t>
            </a:r>
            <a:r>
              <a:rPr lang="en-US" sz="3733" dirty="0"/>
              <a:t> with a velocity tangent to the circle</a:t>
            </a:r>
          </a:p>
          <a:p>
            <a:pPr eaLnBrk="1" hangingPunct="1">
              <a:defRPr/>
            </a:pPr>
            <a:r>
              <a:rPr lang="en-US" sz="3733" dirty="0"/>
              <a:t>At time </a:t>
            </a:r>
            <a:r>
              <a:rPr lang="en-US" sz="3733" i="1" dirty="0"/>
              <a:t>t</a:t>
            </a:r>
            <a:r>
              <a:rPr lang="en-US" sz="3733" dirty="0"/>
              <a:t>, it is at point </a:t>
            </a:r>
            <a:r>
              <a:rPr lang="en-US" sz="3733" i="1" dirty="0"/>
              <a:t>P</a:t>
            </a:r>
            <a:r>
              <a:rPr lang="en-US" sz="3733" dirty="0"/>
              <a:t> with a velocity tangent to the circle</a:t>
            </a:r>
          </a:p>
          <a:p>
            <a:pPr eaLnBrk="1" hangingPunct="1">
              <a:defRPr/>
            </a:pPr>
            <a:r>
              <a:rPr lang="en-US" sz="3733" dirty="0"/>
              <a:t>The radius has moved through angle </a:t>
            </a:r>
            <a:r>
              <a:rPr lang="en-US" sz="3733" i="1" dirty="0">
                <a:sym typeface="Symbol" pitchFamily="18" charset="2"/>
              </a:rPr>
              <a:t></a:t>
            </a:r>
          </a:p>
        </p:txBody>
      </p:sp>
      <p:pic>
        <p:nvPicPr>
          <p:cNvPr id="8196" name="Picture 4" descr="F0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49486" b="36842"/>
          <a:stretch/>
        </p:blipFill>
        <p:spPr>
          <a:xfrm>
            <a:off x="6908800" y="1600200"/>
            <a:ext cx="4407325" cy="3454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7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31749" name="Rectangle 5"/>
          <p:cNvSpPr>
            <a:spLocks noGrp="1" noRot="1" noChangeArrowheads="1"/>
          </p:cNvSpPr>
          <p:nvPr>
            <p:ph sz="half" idx="1"/>
          </p:nvPr>
        </p:nvSpPr>
        <p:spPr/>
        <p:txBody>
          <a:bodyPr>
            <a:normAutofit fontScale="92500"/>
          </a:bodyPr>
          <a:lstStyle/>
          <a:p>
            <a:pPr eaLnBrk="1" hangingPunct="1">
              <a:defRPr/>
            </a:pPr>
            <a:r>
              <a:rPr lang="en-US" sz="3733" dirty="0"/>
              <a:t>Draw the two velocity vectors so that they have the same tails.</a:t>
            </a:r>
          </a:p>
          <a:p>
            <a:pPr eaLnBrk="1" hangingPunct="1">
              <a:defRPr/>
            </a:pPr>
            <a:r>
              <a:rPr lang="en-US" sz="3733" dirty="0"/>
              <a:t>The vector connecting the heads is </a:t>
            </a:r>
            <a:r>
              <a:rPr lang="en-US" sz="3733" dirty="0">
                <a:sym typeface="Symbol" pitchFamily="18" charset="2"/>
              </a:rPr>
              <a:t></a:t>
            </a:r>
            <a:r>
              <a:rPr lang="en-US" sz="3733" i="1" dirty="0">
                <a:sym typeface="Symbol" pitchFamily="18" charset="2"/>
              </a:rPr>
              <a:t>v</a:t>
            </a:r>
          </a:p>
          <a:p>
            <a:pPr eaLnBrk="1" hangingPunct="1">
              <a:defRPr/>
            </a:pPr>
            <a:r>
              <a:rPr lang="en-US" sz="3733" dirty="0">
                <a:sym typeface="Symbol" pitchFamily="18" charset="2"/>
              </a:rPr>
              <a:t>Draw the triangle made by the change in position and you get the triangle in (b)</a:t>
            </a:r>
          </a:p>
        </p:txBody>
      </p:sp>
      <p:pic>
        <p:nvPicPr>
          <p:cNvPr id="9220" name="Picture 7" descr="F0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6912"/>
          <a:stretch/>
        </p:blipFill>
        <p:spPr>
          <a:xfrm>
            <a:off x="6400801" y="1600201"/>
            <a:ext cx="4957935" cy="440004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68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Rot="1" noChangeArrowheads="1"/>
          </p:cNvSpPr>
          <p:nvPr>
            <p:ph type="title"/>
          </p:nvPr>
        </p:nvSpPr>
        <p:spPr/>
        <p:txBody>
          <a:bodyPr>
            <a:normAutofit fontScale="90000"/>
          </a:bodyPr>
          <a:lstStyle/>
          <a:p>
            <a:pPr>
              <a:defRPr/>
            </a:pPr>
            <a:r>
              <a:rPr lang="en-US" dirty="0"/>
              <a:t>3-01 Rotation Angle and Centripetal Acceleration</a:t>
            </a:r>
          </a:p>
        </p:txBody>
      </p:sp>
      <mc:AlternateContent xmlns:mc="http://schemas.openxmlformats.org/markup-compatibility/2006" xmlns:a14="http://schemas.microsoft.com/office/drawing/2010/main">
        <mc:Choice Requires="a14">
          <p:sp>
            <p:nvSpPr>
              <p:cNvPr id="33797" name="Rectangle 5"/>
              <p:cNvSpPr>
                <a:spLocks noGrp="1" noRot="1" noChangeArrowheads="1"/>
              </p:cNvSpPr>
              <p:nvPr>
                <p:ph sz="half" idx="1"/>
              </p:nvPr>
            </p:nvSpPr>
            <p:spPr/>
            <p:txBody>
              <a:bodyPr>
                <a:normAutofit fontScale="92500" lnSpcReduction="10000"/>
              </a:bodyPr>
              <a:lstStyle/>
              <a:p>
                <a:pPr eaLnBrk="1" hangingPunct="1">
                  <a:defRPr/>
                </a:pPr>
                <a:r>
                  <a:rPr lang="en-US" sz="3733" dirty="0"/>
                  <a:t>Since the triangles have the same angle are isosceles, they are similar.</a:t>
                </a:r>
              </a:p>
              <a:p>
                <a:pPr marL="0" indent="0">
                  <a:buNone/>
                  <a:defRPr/>
                </a:pPr>
                <a14:m>
                  <m:oMathPara xmlns:m="http://schemas.openxmlformats.org/officeDocument/2006/math">
                    <m:oMathParaPr>
                      <m:jc m:val="centerGroup"/>
                    </m:oMathParaPr>
                    <m:oMath xmlns:m="http://schemas.openxmlformats.org/officeDocument/2006/math">
                      <m:f>
                        <m:fPr>
                          <m:ctrlPr>
                            <a:rPr lang="en-US" sz="3733" i="1">
                              <a:latin typeface="Cambria Math" panose="02040503050406030204" pitchFamily="18" charset="0"/>
                            </a:rPr>
                          </m:ctrlPr>
                        </m:fPr>
                        <m:num>
                          <m:r>
                            <m:rPr>
                              <m:sty m:val="p"/>
                            </m:rPr>
                            <a:rPr lang="en-US" sz="3733">
                              <a:latin typeface="Cambria Math"/>
                            </a:rPr>
                            <m:t>Δ</m:t>
                          </m:r>
                          <m:r>
                            <a:rPr lang="en-US" sz="3733" i="1">
                              <a:latin typeface="Cambria Math"/>
                            </a:rPr>
                            <m:t>𝑣</m:t>
                          </m:r>
                        </m:num>
                        <m:den>
                          <m:r>
                            <a:rPr lang="en-US" sz="3733" i="1">
                              <a:latin typeface="Cambria Math"/>
                            </a:rPr>
                            <m:t>𝑣</m:t>
                          </m:r>
                        </m:den>
                      </m:f>
                      <m:r>
                        <a:rPr lang="en-US" sz="3733" i="1">
                          <a:latin typeface="Cambria Math"/>
                        </a:rPr>
                        <m:t>=</m:t>
                      </m:r>
                      <m:f>
                        <m:fPr>
                          <m:ctrlPr>
                            <a:rPr lang="en-US" sz="3733" i="1">
                              <a:latin typeface="Cambria Math" panose="02040503050406030204" pitchFamily="18" charset="0"/>
                            </a:rPr>
                          </m:ctrlPr>
                        </m:fPr>
                        <m:num>
                          <m:r>
                            <a:rPr lang="en-US" sz="3733" i="1">
                              <a:latin typeface="Cambria Math"/>
                            </a:rPr>
                            <m:t>𝑣</m:t>
                          </m:r>
                          <m:r>
                            <m:rPr>
                              <m:sty m:val="p"/>
                            </m:rPr>
                            <a:rPr lang="en-US" sz="3733">
                              <a:latin typeface="Cambria Math"/>
                            </a:rPr>
                            <m:t>Δ</m:t>
                          </m:r>
                          <m:r>
                            <a:rPr lang="en-US" sz="3733" i="1">
                              <a:latin typeface="Cambria Math"/>
                            </a:rPr>
                            <m:t>𝑡</m:t>
                          </m:r>
                        </m:num>
                        <m:den>
                          <m:r>
                            <a:rPr lang="en-US" sz="3733" i="1">
                              <a:latin typeface="Cambria Math"/>
                            </a:rPr>
                            <m:t>𝑟</m:t>
                          </m:r>
                        </m:den>
                      </m:f>
                    </m:oMath>
                  </m:oMathPara>
                </a14:m>
                <a:endParaRPr lang="en-US" sz="3733" dirty="0"/>
              </a:p>
              <a:p>
                <a:pPr marL="0" indent="0">
                  <a:buNone/>
                  <a:defRPr/>
                </a:pPr>
                <a14:m>
                  <m:oMathPara xmlns:m="http://schemas.openxmlformats.org/officeDocument/2006/math">
                    <m:oMathParaPr>
                      <m:jc m:val="centerGroup"/>
                    </m:oMathParaPr>
                    <m:oMath xmlns:m="http://schemas.openxmlformats.org/officeDocument/2006/math">
                      <m:f>
                        <m:fPr>
                          <m:ctrlPr>
                            <a:rPr lang="en-US" sz="3733" i="1">
                              <a:latin typeface="Cambria Math" panose="02040503050406030204" pitchFamily="18" charset="0"/>
                            </a:rPr>
                          </m:ctrlPr>
                        </m:fPr>
                        <m:num>
                          <m:r>
                            <m:rPr>
                              <m:sty m:val="p"/>
                            </m:rPr>
                            <a:rPr lang="en-US" sz="3733">
                              <a:latin typeface="Cambria Math"/>
                            </a:rPr>
                            <m:t>Δ</m:t>
                          </m:r>
                          <m:r>
                            <a:rPr lang="en-US" sz="3733" i="1">
                              <a:latin typeface="Cambria Math"/>
                            </a:rPr>
                            <m:t>𝑣</m:t>
                          </m:r>
                        </m:num>
                        <m:den>
                          <m:r>
                            <m:rPr>
                              <m:sty m:val="p"/>
                            </m:rPr>
                            <a:rPr lang="en-US" sz="3733">
                              <a:latin typeface="Cambria Math"/>
                            </a:rPr>
                            <m:t>Δ</m:t>
                          </m:r>
                          <m:r>
                            <a:rPr lang="en-US" sz="3733" i="1">
                              <a:latin typeface="Cambria Math"/>
                            </a:rPr>
                            <m:t>𝑡</m:t>
                          </m:r>
                        </m:den>
                      </m:f>
                      <m:r>
                        <a:rPr lang="en-US" sz="3733" i="1">
                          <a:latin typeface="Cambria Math"/>
                        </a:rPr>
                        <m:t>=</m:t>
                      </m:r>
                      <m:f>
                        <m:fPr>
                          <m:ctrlPr>
                            <a:rPr lang="en-US" sz="3733" i="1">
                              <a:latin typeface="Cambria Math" panose="02040503050406030204" pitchFamily="18" charset="0"/>
                            </a:rPr>
                          </m:ctrlPr>
                        </m:fPr>
                        <m:num>
                          <m:sSup>
                            <m:sSupPr>
                              <m:ctrlPr>
                                <a:rPr lang="en-US" sz="3733" i="1">
                                  <a:latin typeface="Cambria Math" panose="02040503050406030204" pitchFamily="18" charset="0"/>
                                </a:rPr>
                              </m:ctrlPr>
                            </m:sSupPr>
                            <m:e>
                              <m:r>
                                <a:rPr lang="en-US" sz="3733" i="1">
                                  <a:latin typeface="Cambria Math"/>
                                </a:rPr>
                                <m:t>𝑣</m:t>
                              </m:r>
                            </m:e>
                            <m:sup>
                              <m:r>
                                <a:rPr lang="en-US" sz="3733" i="1">
                                  <a:latin typeface="Cambria Math"/>
                                </a:rPr>
                                <m:t>2</m:t>
                              </m:r>
                            </m:sup>
                          </m:sSup>
                        </m:num>
                        <m:den>
                          <m:r>
                            <a:rPr lang="en-US" sz="3733" i="1">
                              <a:latin typeface="Cambria Math"/>
                            </a:rPr>
                            <m:t>𝑟</m:t>
                          </m:r>
                        </m:den>
                      </m:f>
                    </m:oMath>
                  </m:oMathPara>
                </a14:m>
                <a:endParaRPr lang="en-US" sz="3733" dirty="0"/>
              </a:p>
              <a:p>
                <a:pPr marL="0" indent="0">
                  <a:buNone/>
                  <a:defRPr/>
                </a:pPr>
                <a14:m>
                  <m:oMathPara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i="1">
                              <a:latin typeface="Cambria Math"/>
                            </a:rPr>
                            <m:t>𝑎</m:t>
                          </m:r>
                        </m:e>
                        <m:sub>
                          <m:r>
                            <a:rPr lang="en-US" sz="3733" i="1">
                              <a:latin typeface="Cambria Math"/>
                            </a:rPr>
                            <m:t>𝐶</m:t>
                          </m:r>
                        </m:sub>
                      </m:sSub>
                      <m:r>
                        <a:rPr lang="en-US" sz="3733" i="1">
                          <a:latin typeface="Cambria Math"/>
                        </a:rPr>
                        <m:t>=</m:t>
                      </m:r>
                      <m:f>
                        <m:fPr>
                          <m:ctrlPr>
                            <a:rPr lang="en-US" sz="3733" i="1">
                              <a:latin typeface="Cambria Math" panose="02040503050406030204" pitchFamily="18" charset="0"/>
                            </a:rPr>
                          </m:ctrlPr>
                        </m:fPr>
                        <m:num>
                          <m:sSup>
                            <m:sSupPr>
                              <m:ctrlPr>
                                <a:rPr lang="en-US" sz="3733" i="1">
                                  <a:latin typeface="Cambria Math" panose="02040503050406030204" pitchFamily="18" charset="0"/>
                                </a:rPr>
                              </m:ctrlPr>
                            </m:sSupPr>
                            <m:e>
                              <m:r>
                                <a:rPr lang="en-US" sz="3733" i="1">
                                  <a:latin typeface="Cambria Math"/>
                                </a:rPr>
                                <m:t>𝑣</m:t>
                              </m:r>
                            </m:e>
                            <m:sup>
                              <m:r>
                                <a:rPr lang="en-US" sz="3733" i="1">
                                  <a:latin typeface="Cambria Math"/>
                                </a:rPr>
                                <m:t>2</m:t>
                              </m:r>
                            </m:sup>
                          </m:sSup>
                        </m:num>
                        <m:den>
                          <m:r>
                            <a:rPr lang="en-US" sz="3733" i="1">
                              <a:latin typeface="Cambria Math"/>
                            </a:rPr>
                            <m:t>𝑟</m:t>
                          </m:r>
                        </m:den>
                      </m:f>
                      <m:r>
                        <a:rPr lang="en-US" sz="3733" i="1">
                          <a:latin typeface="Cambria Math"/>
                        </a:rPr>
                        <m:t>=</m:t>
                      </m:r>
                      <m:r>
                        <a:rPr lang="en-US" sz="3733" i="1">
                          <a:latin typeface="Cambria Math"/>
                        </a:rPr>
                        <m:t>𝑟</m:t>
                      </m:r>
                      <m:sSup>
                        <m:sSupPr>
                          <m:ctrlPr>
                            <a:rPr lang="en-US" sz="3733" i="1">
                              <a:latin typeface="Cambria Math" panose="02040503050406030204" pitchFamily="18" charset="0"/>
                            </a:rPr>
                          </m:ctrlPr>
                        </m:sSupPr>
                        <m:e>
                          <m:r>
                            <a:rPr lang="en-US" sz="3733" i="1">
                              <a:latin typeface="Cambria Math"/>
                            </a:rPr>
                            <m:t>𝜔</m:t>
                          </m:r>
                        </m:e>
                        <m:sup>
                          <m:r>
                            <a:rPr lang="en-US" sz="3733" i="1">
                              <a:latin typeface="Cambria Math"/>
                            </a:rPr>
                            <m:t>2</m:t>
                          </m:r>
                        </m:sup>
                      </m:sSup>
                    </m:oMath>
                  </m:oMathPara>
                </a14:m>
                <a:endParaRPr lang="en-US" sz="3733" dirty="0"/>
              </a:p>
            </p:txBody>
          </p:sp>
        </mc:Choice>
        <mc:Fallback xmlns="">
          <p:sp>
            <p:nvSpPr>
              <p:cNvPr id="33797" name="Rectangle 5"/>
              <p:cNvSpPr>
                <a:spLocks noGrp="1" noRot="1" noChangeAspect="1" noMove="1" noResize="1" noEditPoints="1" noAdjustHandles="1" noChangeArrowheads="1" noChangeShapeType="1" noTextEdit="1"/>
              </p:cNvSpPr>
              <p:nvPr>
                <p:ph sz="half" idx="1"/>
              </p:nvPr>
            </p:nvSpPr>
            <p:spPr>
              <a:blipFill>
                <a:blip r:embed="rId3"/>
                <a:stretch>
                  <a:fillRect l="-2442" t="-3081" r="-1729"/>
                </a:stretch>
              </a:blipFill>
            </p:spPr>
            <p:txBody>
              <a:bodyPr/>
              <a:lstStyle/>
              <a:p>
                <a:r>
                  <a:rPr lang="en-US">
                    <a:noFill/>
                  </a:rPr>
                  <a:t> </a:t>
                </a:r>
              </a:p>
            </p:txBody>
          </p:sp>
        </mc:Fallback>
      </mc:AlternateContent>
      <p:pic>
        <p:nvPicPr>
          <p:cNvPr id="6" name="Picture 7" descr="F0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b="16912"/>
          <a:stretch/>
        </p:blipFill>
        <p:spPr>
          <a:xfrm>
            <a:off x="6845300" y="1787113"/>
            <a:ext cx="4889245" cy="433905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6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44035" name="Rectangle 3"/>
          <p:cNvSpPr>
            <a:spLocks noGrp="1" noRot="1" noChangeArrowheads="1"/>
          </p:cNvSpPr>
          <p:nvPr>
            <p:ph idx="1"/>
          </p:nvPr>
        </p:nvSpPr>
        <p:spPr/>
        <p:txBody>
          <a:bodyPr>
            <a:normAutofit fontScale="92500" lnSpcReduction="10000"/>
          </a:bodyPr>
          <a:lstStyle/>
          <a:p>
            <a:pPr eaLnBrk="1" hangingPunct="1">
              <a:defRPr/>
            </a:pPr>
            <a:r>
              <a:rPr lang="en-US" dirty="0"/>
              <a:t>At any given moment</a:t>
            </a:r>
          </a:p>
          <a:p>
            <a:pPr eaLnBrk="1" hangingPunct="1">
              <a:defRPr/>
            </a:pPr>
            <a:endParaRPr lang="en-US" dirty="0"/>
          </a:p>
          <a:p>
            <a:pPr lvl="1" eaLnBrk="1" hangingPunct="1">
              <a:defRPr/>
            </a:pPr>
            <a:r>
              <a:rPr lang="en-US" b="1" i="1" dirty="0"/>
              <a:t>v</a:t>
            </a:r>
            <a:r>
              <a:rPr lang="en-US" dirty="0"/>
              <a:t> is pointing tangent to the circle</a:t>
            </a:r>
          </a:p>
          <a:p>
            <a:pPr lvl="1" eaLnBrk="1" hangingPunct="1">
              <a:defRPr/>
            </a:pPr>
            <a:endParaRPr lang="en-US" dirty="0"/>
          </a:p>
          <a:p>
            <a:pPr lvl="1" eaLnBrk="1" hangingPunct="1">
              <a:defRPr/>
            </a:pPr>
            <a:r>
              <a:rPr lang="en-US" b="1" i="1" dirty="0"/>
              <a:t>a</a:t>
            </a:r>
            <a:r>
              <a:rPr lang="en-US" b="1" i="1" baseline="-25000" dirty="0"/>
              <a:t>c</a:t>
            </a:r>
            <a:r>
              <a:rPr lang="en-US" dirty="0"/>
              <a:t> is pointing towards the center of the circle</a:t>
            </a:r>
          </a:p>
          <a:p>
            <a:pPr lvl="1" eaLnBrk="1" hangingPunct="1">
              <a:defRPr/>
            </a:pPr>
            <a:endParaRPr lang="en-US" b="1" dirty="0"/>
          </a:p>
          <a:p>
            <a:pPr eaLnBrk="1" hangingPunct="1">
              <a:defRPr/>
            </a:pPr>
            <a:r>
              <a:rPr lang="en-US" dirty="0"/>
              <a:t>If the object suddenly broke from circular motion would travel in line tangent to circle</a:t>
            </a:r>
          </a:p>
        </p:txBody>
      </p:sp>
      <p:grpSp>
        <p:nvGrpSpPr>
          <p:cNvPr id="2" name="Group 9"/>
          <p:cNvGrpSpPr>
            <a:grpSpLocks/>
          </p:cNvGrpSpPr>
          <p:nvPr/>
        </p:nvGrpSpPr>
        <p:grpSpPr bwMode="auto">
          <a:xfrm>
            <a:off x="6604000" y="2360614"/>
            <a:ext cx="4876800" cy="2376487"/>
            <a:chOff x="3792" y="1487"/>
            <a:chExt cx="1248" cy="721"/>
          </a:xfrm>
        </p:grpSpPr>
        <p:sp>
          <p:nvSpPr>
            <p:cNvPr id="13318" name="Oval 4"/>
            <p:cNvSpPr>
              <a:spLocks noChangeArrowheads="1"/>
            </p:cNvSpPr>
            <p:nvPr/>
          </p:nvSpPr>
          <p:spPr bwMode="auto">
            <a:xfrm>
              <a:off x="4320" y="1488"/>
              <a:ext cx="720" cy="720"/>
            </a:xfrm>
            <a:prstGeom prst="ellipse">
              <a:avLst/>
            </a:prstGeom>
            <a:noFill/>
            <a:ln w="762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13319" name="Line 5"/>
            <p:cNvSpPr>
              <a:spLocks noChangeShapeType="1"/>
            </p:cNvSpPr>
            <p:nvPr/>
          </p:nvSpPr>
          <p:spPr bwMode="auto">
            <a:xfrm flipH="1">
              <a:off x="3792" y="1488"/>
              <a:ext cx="912"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3320" name="Arc 6"/>
            <p:cNvSpPr>
              <a:spLocks/>
            </p:cNvSpPr>
            <p:nvPr/>
          </p:nvSpPr>
          <p:spPr bwMode="auto">
            <a:xfrm flipH="1" flipV="1">
              <a:off x="4680" y="1487"/>
              <a:ext cx="360" cy="658"/>
            </a:xfrm>
            <a:custGeom>
              <a:avLst/>
              <a:gdLst>
                <a:gd name="T0" fmla="*/ 0 w 21600"/>
                <a:gd name="T1" fmla="*/ 0 h 39436"/>
                <a:gd name="T2" fmla="*/ 0 w 21600"/>
                <a:gd name="T3" fmla="*/ 0 h 39436"/>
                <a:gd name="T4" fmla="*/ 0 w 21600"/>
                <a:gd name="T5" fmla="*/ 0 h 39436"/>
                <a:gd name="T6" fmla="*/ 0 60000 65536"/>
                <a:gd name="T7" fmla="*/ 0 60000 65536"/>
                <a:gd name="T8" fmla="*/ 0 60000 65536"/>
                <a:gd name="T9" fmla="*/ 0 w 21600"/>
                <a:gd name="T10" fmla="*/ 0 h 39436"/>
                <a:gd name="T11" fmla="*/ 21600 w 21600"/>
                <a:gd name="T12" fmla="*/ 39436 h 39436"/>
              </a:gdLst>
              <a:ahLst/>
              <a:cxnLst>
                <a:cxn ang="T6">
                  <a:pos x="T0" y="T1"/>
                </a:cxn>
                <a:cxn ang="T7">
                  <a:pos x="T2" y="T3"/>
                </a:cxn>
                <a:cxn ang="T8">
                  <a:pos x="T4" y="T5"/>
                </a:cxn>
              </a:cxnLst>
              <a:rect l="T9" t="T10" r="T11" b="T12"/>
              <a:pathLst>
                <a:path w="21600" h="39436" fill="none" extrusionOk="0">
                  <a:moveTo>
                    <a:pt x="20690" y="39435"/>
                  </a:moveTo>
                  <a:cubicBezTo>
                    <a:pt x="9124" y="38948"/>
                    <a:pt x="0" y="29430"/>
                    <a:pt x="0" y="17855"/>
                  </a:cubicBezTo>
                  <a:cubicBezTo>
                    <a:pt x="-1" y="10707"/>
                    <a:pt x="3535" y="4022"/>
                    <a:pt x="9444" y="0"/>
                  </a:cubicBezTo>
                </a:path>
                <a:path w="21600" h="39436" stroke="0" extrusionOk="0">
                  <a:moveTo>
                    <a:pt x="20690" y="39435"/>
                  </a:moveTo>
                  <a:cubicBezTo>
                    <a:pt x="9124" y="38948"/>
                    <a:pt x="0" y="29430"/>
                    <a:pt x="0" y="17855"/>
                  </a:cubicBezTo>
                  <a:cubicBezTo>
                    <a:pt x="-1" y="10707"/>
                    <a:pt x="3535" y="4022"/>
                    <a:pt x="9444" y="0"/>
                  </a:cubicBezTo>
                  <a:lnTo>
                    <a:pt x="21600" y="17855"/>
                  </a:lnTo>
                  <a:lnTo>
                    <a:pt x="20690" y="39435"/>
                  </a:lnTo>
                  <a:close/>
                </a:path>
              </a:pathLst>
            </a:cu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grpSp>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7261" y="704979"/>
            <a:ext cx="2711939" cy="18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68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nodeType="clickEffect">
                                  <p:stCondLst>
                                    <p:cond delay="0"/>
                                  </p:stCondLst>
                                  <p:iterate type="lt">
                                    <p:tmPct val="0"/>
                                  </p:iterate>
                                  <p:childTnLst>
                                    <p:set>
                                      <p:cBhvr>
                                        <p:cTn id="22" dur="1" fill="hold">
                                          <p:stCondLst>
                                            <p:cond delay="0"/>
                                          </p:stCondLst>
                                        </p:cTn>
                                        <p:tgtEl>
                                          <p:spTgt spid="44039"/>
                                        </p:tgtEl>
                                        <p:attrNameLst>
                                          <p:attrName>style.visibility</p:attrName>
                                        </p:attrNameLst>
                                      </p:cBhvr>
                                      <p:to>
                                        <p:strVal val="visible"/>
                                      </p:to>
                                    </p:set>
                                    <p:animEffect transition="in" filter="fade">
                                      <p:cBhvr>
                                        <p:cTn id="23" dur="100"/>
                                        <p:tgtEl>
                                          <p:spTgt spid="44039"/>
                                        </p:tgtEl>
                                      </p:cBhvr>
                                    </p:animEffect>
                                    <p:anim calcmode="lin" valueType="num">
                                      <p:cBhvr>
                                        <p:cTn id="24" dur="400" fill="hold"/>
                                        <p:tgtEl>
                                          <p:spTgt spid="44039"/>
                                        </p:tgtEl>
                                        <p:attrNameLst>
                                          <p:attrName>ppt_x</p:attrName>
                                        </p:attrNameLst>
                                      </p:cBhvr>
                                      <p:tavLst>
                                        <p:tav tm="0">
                                          <p:val>
                                            <p:strVal val="#ppt_x"/>
                                          </p:val>
                                        </p:tav>
                                        <p:tav tm="100000">
                                          <p:val>
                                            <p:strVal val="#ppt_x"/>
                                          </p:val>
                                        </p:tav>
                                      </p:tavLst>
                                    </p:anim>
                                    <p:anim calcmode="lin" valueType="num">
                                      <p:cBhvr>
                                        <p:cTn id="25" dur="400" fill="hold"/>
                                        <p:tgtEl>
                                          <p:spTgt spid="44039"/>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40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40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1000"/>
                            </p:stCondLst>
                            <p:childTnLst>
                              <p:par>
                                <p:cTn id="29" presetID="2" presetClass="exit" presetSubtype="8" accel="50000" decel="50000" fill="hold" nodeType="afterEffect">
                                  <p:stCondLst>
                                    <p:cond delay="0"/>
                                  </p:stCondLst>
                                  <p:iterate type="lt">
                                    <p:tmPct val="0"/>
                                  </p:iterate>
                                  <p:childTnLst>
                                    <p:anim calcmode="lin" valueType="num">
                                      <p:cBhvr additive="base">
                                        <p:cTn id="30" dur="500"/>
                                        <p:tgtEl>
                                          <p:spTgt spid="44039"/>
                                        </p:tgtEl>
                                        <p:attrNameLst>
                                          <p:attrName>ppt_x</p:attrName>
                                        </p:attrNameLst>
                                      </p:cBhvr>
                                      <p:tavLst>
                                        <p:tav tm="0">
                                          <p:val>
                                            <p:strVal val="ppt_x"/>
                                          </p:val>
                                        </p:tav>
                                        <p:tav tm="100000">
                                          <p:val>
                                            <p:strVal val="0-ppt_w/2"/>
                                          </p:val>
                                        </p:tav>
                                      </p:tavLst>
                                    </p:anim>
                                    <p:anim calcmode="lin" valueType="num">
                                      <p:cBhvr additive="base">
                                        <p:cTn id="31" dur="500"/>
                                        <p:tgtEl>
                                          <p:spTgt spid="44039"/>
                                        </p:tgtEl>
                                        <p:attrNameLst>
                                          <p:attrName>ppt_y</p:attrName>
                                        </p:attrNameLst>
                                      </p:cBhvr>
                                      <p:tavLst>
                                        <p:tav tm="0">
                                          <p:val>
                                            <p:strVal val="ppt_y"/>
                                          </p:val>
                                        </p:tav>
                                        <p:tav tm="100000">
                                          <p:val>
                                            <p:strVal val="ppt_y"/>
                                          </p:val>
                                        </p:tav>
                                      </p:tavLst>
                                    </p:anim>
                                    <p:set>
                                      <p:cBhvr>
                                        <p:cTn id="32" dur="1" fill="hold">
                                          <p:stCondLst>
                                            <p:cond delay="499"/>
                                          </p:stCondLst>
                                        </p:cTn>
                                        <p:tgtEl>
                                          <p:spTgt spid="4403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50179" name="Rectangle 3"/>
          <p:cNvSpPr>
            <a:spLocks noGrp="1" noRot="1" noChangeArrowheads="1"/>
          </p:cNvSpPr>
          <p:nvPr>
            <p:ph idx="1"/>
          </p:nvPr>
        </p:nvSpPr>
        <p:spPr/>
        <p:txBody>
          <a:bodyPr/>
          <a:lstStyle/>
          <a:p>
            <a:pPr eaLnBrk="1" hangingPunct="1">
              <a:defRPr/>
            </a:pPr>
            <a:r>
              <a:rPr lang="en-US" dirty="0"/>
              <a:t>Two identical cars are going around two corners at 30 m/s.  Each car can handle up to 1 g.  The radius of the first curve is 50 m and the radius of the second is 100 m.  Do either of the cars make the curve? (hint find the </a:t>
            </a:r>
            <a:r>
              <a:rPr lang="en-US" i="1" dirty="0"/>
              <a:t>a</a:t>
            </a:r>
            <a:r>
              <a:rPr lang="en-US" i="1" baseline="-25000" dirty="0"/>
              <a:t>c</a:t>
            </a:r>
            <a:r>
              <a:rPr lang="en-US" dirty="0"/>
              <a:t>)</a:t>
            </a:r>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grpSp>
        <p:nvGrpSpPr>
          <p:cNvPr id="2" name="Group 1"/>
          <p:cNvGrpSpPr/>
          <p:nvPr/>
        </p:nvGrpSpPr>
        <p:grpSpPr>
          <a:xfrm>
            <a:off x="7632700" y="3924299"/>
            <a:ext cx="2867497" cy="2667000"/>
            <a:chOff x="3200400" y="4191000"/>
            <a:chExt cx="2667000" cy="2667000"/>
          </a:xfrm>
        </p:grpSpPr>
        <p:sp>
          <p:nvSpPr>
            <p:cNvPr id="50180" name="Oval 4"/>
            <p:cNvSpPr>
              <a:spLocks noChangeArrowheads="1"/>
            </p:cNvSpPr>
            <p:nvPr/>
          </p:nvSpPr>
          <p:spPr bwMode="auto">
            <a:xfrm>
              <a:off x="4038600" y="5029200"/>
              <a:ext cx="990600" cy="9906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50181" name="Oval 5"/>
            <p:cNvSpPr>
              <a:spLocks noChangeArrowheads="1"/>
            </p:cNvSpPr>
            <p:nvPr/>
          </p:nvSpPr>
          <p:spPr bwMode="auto">
            <a:xfrm>
              <a:off x="3200400" y="4191000"/>
              <a:ext cx="2667000" cy="2667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50182" name="Line 6"/>
            <p:cNvSpPr>
              <a:spLocks noChangeShapeType="1"/>
            </p:cNvSpPr>
            <p:nvPr/>
          </p:nvSpPr>
          <p:spPr bwMode="auto">
            <a:xfrm>
              <a:off x="4495800" y="5562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0183" name="Text Box 7"/>
            <p:cNvSpPr txBox="1">
              <a:spLocks noChangeArrowheads="1"/>
            </p:cNvSpPr>
            <p:nvPr/>
          </p:nvSpPr>
          <p:spPr bwMode="auto">
            <a:xfrm>
              <a:off x="4367023" y="5071343"/>
              <a:ext cx="114300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667" dirty="0">
                  <a:solidFill>
                    <a:schemeClr val="folHlink"/>
                  </a:solidFill>
                </a:rPr>
                <a:t>50 m</a:t>
              </a:r>
            </a:p>
          </p:txBody>
        </p:sp>
        <p:sp>
          <p:nvSpPr>
            <p:cNvPr id="50184" name="Line 8"/>
            <p:cNvSpPr>
              <a:spLocks noChangeShapeType="1"/>
            </p:cNvSpPr>
            <p:nvPr/>
          </p:nvSpPr>
          <p:spPr bwMode="auto">
            <a:xfrm>
              <a:off x="4495800" y="5562600"/>
              <a:ext cx="990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0185" name="Text Box 9"/>
            <p:cNvSpPr txBox="1">
              <a:spLocks noChangeArrowheads="1"/>
            </p:cNvSpPr>
            <p:nvPr/>
          </p:nvSpPr>
          <p:spPr bwMode="auto">
            <a:xfrm>
              <a:off x="4416029" y="6090672"/>
              <a:ext cx="137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667" dirty="0">
                  <a:solidFill>
                    <a:schemeClr val="folHlink"/>
                  </a:solidFill>
                </a:rPr>
                <a:t>100 m</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2" y="5032681"/>
            <a:ext cx="2949860" cy="1963500"/>
          </a:xfrm>
          <a:prstGeom prst="rect">
            <a:avLst/>
          </a:prstGeom>
        </p:spPr>
      </p:pic>
    </p:spTree>
    <p:extLst>
      <p:ext uri="{BB962C8B-B14F-4D97-AF65-F5344CB8AC3E}">
        <p14:creationId xmlns:p14="http://schemas.microsoft.com/office/powerpoint/2010/main" val="158210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9099-A523-472A-A3D8-E14695212857}"/>
              </a:ext>
            </a:extLst>
          </p:cNvPr>
          <p:cNvSpPr>
            <a:spLocks noGrp="1"/>
          </p:cNvSpPr>
          <p:nvPr>
            <p:ph type="title"/>
          </p:nvPr>
        </p:nvSpPr>
        <p:spPr/>
        <p:txBody>
          <a:bodyPr/>
          <a:lstStyle/>
          <a:p>
            <a:r>
              <a:rPr lang="en-US" dirty="0"/>
              <a:t>3-02 Centripetal Force</a:t>
            </a:r>
          </a:p>
        </p:txBody>
      </p:sp>
      <p:sp>
        <p:nvSpPr>
          <p:cNvPr id="3" name="Text Placeholder 2">
            <a:extLst>
              <a:ext uri="{FF2B5EF4-FFF2-40B4-BE49-F238E27FC236}">
                <a16:creationId xmlns:a16="http://schemas.microsoft.com/office/drawing/2014/main" id="{68F1E47F-F81A-4FF2-9C09-94DA683E68B1}"/>
              </a:ext>
            </a:extLst>
          </p:cNvPr>
          <p:cNvSpPr>
            <a:spLocks noGrp="1"/>
          </p:cNvSpPr>
          <p:nvPr>
            <p:ph type="body" idx="1"/>
          </p:nvPr>
        </p:nvSpPr>
        <p:spPr/>
        <p:txBody>
          <a:bodyPr/>
          <a:lstStyle/>
          <a:p>
            <a:r>
              <a:rPr lang="en-US" dirty="0"/>
              <a:t>After this lesson you will…</a:t>
            </a:r>
          </a:p>
          <a:p>
            <a:pPr marL="457200" indent="-457200">
              <a:buFont typeface="Arial" panose="020B0604020202020204" pitchFamily="34" charset="0"/>
              <a:buChar char="•"/>
            </a:pPr>
            <a:r>
              <a:rPr lang="en-US" dirty="0"/>
              <a:t>Apply centripetal force</a:t>
            </a:r>
          </a:p>
        </p:txBody>
      </p:sp>
      <p:sp>
        <p:nvSpPr>
          <p:cNvPr id="4" name="TextBox 3">
            <a:extLst>
              <a:ext uri="{FF2B5EF4-FFF2-40B4-BE49-F238E27FC236}">
                <a16:creationId xmlns:a16="http://schemas.microsoft.com/office/drawing/2014/main" id="{7E953356-D2B5-75C2-12DD-EDEC1495C816}"/>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97291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a:bodyPr>
          <a:lstStyle/>
          <a:p>
            <a:pPr>
              <a:defRPr/>
            </a:pPr>
            <a:r>
              <a:rPr lang="en-US" dirty="0"/>
              <a:t>3-02 Centripetal Force</a:t>
            </a:r>
          </a:p>
        </p:txBody>
      </p:sp>
      <mc:AlternateContent xmlns:mc="http://schemas.openxmlformats.org/markup-compatibility/2006" xmlns:a14="http://schemas.microsoft.com/office/drawing/2010/main">
        <mc:Choice Requires="a14">
          <p:sp>
            <p:nvSpPr>
              <p:cNvPr id="63491" name="Rectangle 3"/>
              <p:cNvSpPr>
                <a:spLocks noGrp="1" noRot="1" noChangeArrowheads="1"/>
              </p:cNvSpPr>
              <p:nvPr>
                <p:ph idx="1"/>
              </p:nvPr>
            </p:nvSpPr>
            <p:spPr/>
            <p:txBody>
              <a:bodyPr>
                <a:normAutofit fontScale="92500"/>
              </a:bodyPr>
              <a:lstStyle/>
              <a:p>
                <a:pPr eaLnBrk="1" hangingPunct="1">
                  <a:defRPr/>
                </a:pPr>
                <a:r>
                  <a:rPr lang="en-US" dirty="0"/>
                  <a:t>Newton’s 2</a:t>
                </a:r>
                <a:r>
                  <a:rPr lang="en-US" baseline="30000" dirty="0"/>
                  <a:t>nd</a:t>
                </a:r>
                <a:r>
                  <a:rPr lang="en-US" dirty="0"/>
                  <a:t> Law</a:t>
                </a:r>
              </a:p>
              <a:p>
                <a:pPr lvl="1" eaLnBrk="1" hangingPunct="1">
                  <a:defRPr/>
                </a:pPr>
                <a:r>
                  <a:rPr lang="en-US" dirty="0"/>
                  <a:t>Whenever there is acceleration there is a force to cause it</a:t>
                </a:r>
              </a:p>
              <a:p>
                <a:pPr eaLnBrk="1" hangingPunct="1">
                  <a:defRPr/>
                </a:pPr>
                <a:endParaRPr lang="en-US" dirty="0"/>
              </a:p>
              <a:p>
                <a:pPr eaLnBrk="1" hangingPunct="1">
                  <a:defRPr/>
                </a:pP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𝑚𝑎</m:t>
                    </m:r>
                  </m:oMath>
                </a14:m>
                <a:endParaRPr lang="en-US" dirty="0"/>
              </a:p>
              <a:p>
                <a:pPr eaLnBrk="1" hangingPunct="1">
                  <a:defRPr/>
                </a:pP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b="0" i="1" dirty="0" smtClean="0">
                            <a:latin typeface="Cambria Math" panose="02040503050406030204" pitchFamily="18" charset="0"/>
                          </a:rPr>
                          <m:t>𝐶</m:t>
                        </m:r>
                      </m:sub>
                    </m:sSub>
                    <m:r>
                      <a:rPr lang="en-US" i="1" dirty="0" smtClean="0">
                        <a:latin typeface="Cambria Math" panose="02040503050406030204" pitchFamily="18" charset="0"/>
                      </a:rPr>
                      <m:t>=</m:t>
                    </m:r>
                    <m:r>
                      <a:rPr lang="en-US" i="1" dirty="0" smtClean="0">
                        <a:latin typeface="Cambria Math" panose="02040503050406030204" pitchFamily="18" charset="0"/>
                      </a:rPr>
                      <m:t>𝑚</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𝐶</m:t>
                        </m:r>
                      </m:sub>
                    </m:sSub>
                  </m:oMath>
                </a14:m>
                <a:endParaRPr lang="en-US" b="0" i="1" dirty="0">
                  <a:latin typeface="Cambria Math" panose="02040503050406030204" pitchFamily="18" charset="0"/>
                </a:endParaRPr>
              </a:p>
              <a:p>
                <a:pPr marL="0" indent="0">
                  <a:buNone/>
                  <a:defRPr/>
                </a:pPr>
                <a14:m>
                  <m:oMathPara xmlns:m="http://schemas.openxmlformats.org/officeDocument/2006/math">
                    <m:oMathParaPr>
                      <m:jc m:val="centerGroup"/>
                    </m:oMathParaPr>
                    <m:oMath xmlns:m="http://schemas.openxmlformats.org/officeDocument/2006/math">
                      <m:sSub>
                        <m:sSubPr>
                          <m:ctrlPr>
                            <a:rPr lang="en-US" sz="5333" i="1">
                              <a:latin typeface="Cambria Math" panose="02040503050406030204" pitchFamily="18" charset="0"/>
                            </a:rPr>
                          </m:ctrlPr>
                        </m:sSubPr>
                        <m:e>
                          <m:r>
                            <a:rPr lang="en-US" sz="5333" i="1">
                              <a:latin typeface="Cambria Math"/>
                            </a:rPr>
                            <m:t>𝐹</m:t>
                          </m:r>
                        </m:e>
                        <m:sub>
                          <m:r>
                            <a:rPr lang="en-US" sz="5333" i="1">
                              <a:latin typeface="Cambria Math"/>
                            </a:rPr>
                            <m:t>𝐶</m:t>
                          </m:r>
                        </m:sub>
                      </m:sSub>
                      <m:r>
                        <a:rPr lang="en-US" sz="5333" i="1">
                          <a:latin typeface="Cambria Math"/>
                        </a:rPr>
                        <m:t>=</m:t>
                      </m:r>
                      <m:f>
                        <m:fPr>
                          <m:ctrlPr>
                            <a:rPr lang="en-US" sz="5333" i="1">
                              <a:latin typeface="Cambria Math" panose="02040503050406030204" pitchFamily="18" charset="0"/>
                            </a:rPr>
                          </m:ctrlPr>
                        </m:fPr>
                        <m:num>
                          <m:r>
                            <a:rPr lang="en-US" sz="5333" i="1">
                              <a:latin typeface="Cambria Math"/>
                            </a:rPr>
                            <m:t>𝑚</m:t>
                          </m:r>
                          <m:sSup>
                            <m:sSupPr>
                              <m:ctrlPr>
                                <a:rPr lang="en-US" sz="5333" i="1">
                                  <a:latin typeface="Cambria Math" panose="02040503050406030204" pitchFamily="18" charset="0"/>
                                </a:rPr>
                              </m:ctrlPr>
                            </m:sSupPr>
                            <m:e>
                              <m:r>
                                <a:rPr lang="en-US" sz="5333" i="1">
                                  <a:latin typeface="Cambria Math"/>
                                </a:rPr>
                                <m:t>𝑣</m:t>
                              </m:r>
                            </m:e>
                            <m:sup>
                              <m:r>
                                <a:rPr lang="en-US" sz="5333" i="1">
                                  <a:latin typeface="Cambria Math"/>
                                </a:rPr>
                                <m:t>2</m:t>
                              </m:r>
                            </m:sup>
                          </m:sSup>
                        </m:num>
                        <m:den>
                          <m:r>
                            <a:rPr lang="en-US" sz="5333" i="1">
                              <a:latin typeface="Cambria Math"/>
                            </a:rPr>
                            <m:t>𝑟</m:t>
                          </m:r>
                        </m:den>
                      </m:f>
                      <m:r>
                        <a:rPr lang="en-US" sz="5333" i="1">
                          <a:latin typeface="Cambria Math"/>
                        </a:rPr>
                        <m:t>=</m:t>
                      </m:r>
                      <m:r>
                        <a:rPr lang="en-US" sz="5333" i="1">
                          <a:latin typeface="Cambria Math"/>
                        </a:rPr>
                        <m:t>𝑚𝑟</m:t>
                      </m:r>
                      <m:sSup>
                        <m:sSupPr>
                          <m:ctrlPr>
                            <a:rPr lang="en-US" sz="5333" i="1">
                              <a:latin typeface="Cambria Math" panose="02040503050406030204" pitchFamily="18" charset="0"/>
                            </a:rPr>
                          </m:ctrlPr>
                        </m:sSupPr>
                        <m:e>
                          <m:r>
                            <a:rPr lang="en-US" sz="5333" i="1">
                              <a:latin typeface="Cambria Math"/>
                            </a:rPr>
                            <m:t>𝜔</m:t>
                          </m:r>
                        </m:e>
                        <m:sup>
                          <m:r>
                            <a:rPr lang="en-US" sz="5333" i="1">
                              <a:latin typeface="Cambria Math"/>
                            </a:rPr>
                            <m:t>2</m:t>
                          </m:r>
                        </m:sup>
                      </m:sSup>
                    </m:oMath>
                  </m:oMathPara>
                </a14:m>
                <a:endParaRPr lang="en-US" dirty="0"/>
              </a:p>
            </p:txBody>
          </p:sp>
        </mc:Choice>
        <mc:Fallback xmlns="">
          <p:sp>
            <p:nvSpPr>
              <p:cNvPr id="63491" name="Rectangle 3"/>
              <p:cNvSpPr>
                <a:spLocks noGrp="1" noRot="1" noChangeAspect="1" noMove="1" noResize="1" noEditPoints="1" noAdjustHandles="1" noChangeArrowheads="1" noChangeShapeType="1" noTextEdit="1"/>
              </p:cNvSpPr>
              <p:nvPr>
                <p:ph idx="1"/>
              </p:nvPr>
            </p:nvSpPr>
            <p:spPr>
              <a:blipFill>
                <a:blip r:embed="rId3"/>
                <a:stretch>
                  <a:fillRect l="-1200" t="-1926" r="-1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4165123-066E-3B5D-D3D9-003B277DE340}"/>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61967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normAutofit/>
          </a:bodyPr>
          <a:lstStyle/>
          <a:p>
            <a:pPr>
              <a:defRPr/>
            </a:pPr>
            <a:r>
              <a:rPr lang="en-US" dirty="0"/>
              <a:t>3-02 Centripetal Force</a:t>
            </a:r>
          </a:p>
        </p:txBody>
      </p:sp>
      <p:sp>
        <p:nvSpPr>
          <p:cNvPr id="64515" name="Rectangle 3"/>
          <p:cNvSpPr>
            <a:spLocks noGrp="1" noRot="1" noChangeArrowheads="1"/>
          </p:cNvSpPr>
          <p:nvPr>
            <p:ph idx="1"/>
          </p:nvPr>
        </p:nvSpPr>
        <p:spPr/>
        <p:txBody>
          <a:bodyPr>
            <a:normAutofit/>
          </a:bodyPr>
          <a:lstStyle/>
          <a:p>
            <a:pPr eaLnBrk="1" hangingPunct="1">
              <a:defRPr/>
            </a:pPr>
            <a:r>
              <a:rPr lang="en-US"/>
              <a:t>Centripetal Force is not a new, separate force created by nature!</a:t>
            </a:r>
          </a:p>
          <a:p>
            <a:pPr eaLnBrk="1" hangingPunct="1">
              <a:defRPr/>
            </a:pPr>
            <a:endParaRPr lang="en-US"/>
          </a:p>
          <a:p>
            <a:pPr eaLnBrk="1" hangingPunct="1">
              <a:defRPr/>
            </a:pPr>
            <a:r>
              <a:rPr lang="en-US"/>
              <a:t>Some other force creates centripetal force</a:t>
            </a:r>
          </a:p>
          <a:p>
            <a:pPr lvl="1" eaLnBrk="1" hangingPunct="1">
              <a:defRPr/>
            </a:pPr>
            <a:r>
              <a:rPr lang="en-US"/>
              <a:t>Swinging something from a string </a:t>
            </a:r>
            <a:r>
              <a:rPr lang="en-US">
                <a:sym typeface="Wingdings" pitchFamily="2" charset="2"/>
              </a:rPr>
              <a:t> tension</a:t>
            </a:r>
          </a:p>
          <a:p>
            <a:pPr lvl="1" eaLnBrk="1" hangingPunct="1">
              <a:defRPr/>
            </a:pPr>
            <a:r>
              <a:rPr lang="en-US">
                <a:sym typeface="Wingdings" pitchFamily="2" charset="2"/>
              </a:rPr>
              <a:t>Satellite in orbit  gravity</a:t>
            </a:r>
          </a:p>
          <a:p>
            <a:pPr lvl="1" eaLnBrk="1" hangingPunct="1">
              <a:defRPr/>
            </a:pPr>
            <a:r>
              <a:rPr lang="en-US">
                <a:sym typeface="Wingdings" pitchFamily="2" charset="2"/>
              </a:rPr>
              <a:t>Car going around curve  friction</a:t>
            </a:r>
            <a:endParaRPr lang="en-US"/>
          </a:p>
        </p:txBody>
      </p:sp>
      <p:sp>
        <p:nvSpPr>
          <p:cNvPr id="2" name="TextBox 1">
            <a:extLst>
              <a:ext uri="{FF2B5EF4-FFF2-40B4-BE49-F238E27FC236}">
                <a16:creationId xmlns:a16="http://schemas.microsoft.com/office/drawing/2014/main" id="{EFDFF05F-745F-21E9-0FE2-F3FEB04629E8}"/>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77954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normAutofit/>
          </a:bodyPr>
          <a:lstStyle/>
          <a:p>
            <a:pPr>
              <a:defRPr/>
            </a:pPr>
            <a:r>
              <a:rPr lang="en-US" dirty="0"/>
              <a:t>3-02 Centripetal Force</a:t>
            </a:r>
          </a:p>
        </p:txBody>
      </p:sp>
      <p:sp>
        <p:nvSpPr>
          <p:cNvPr id="65539" name="Rectangle 3"/>
          <p:cNvSpPr>
            <a:spLocks noGrp="1" noRot="1" noChangeArrowheads="1"/>
          </p:cNvSpPr>
          <p:nvPr>
            <p:ph idx="1"/>
          </p:nvPr>
        </p:nvSpPr>
        <p:spPr/>
        <p:txBody>
          <a:bodyPr>
            <a:normAutofit/>
          </a:bodyPr>
          <a:lstStyle/>
          <a:p>
            <a:pPr eaLnBrk="1" hangingPunct="1">
              <a:defRPr/>
            </a:pPr>
            <a:r>
              <a:rPr lang="en-US" dirty="0"/>
              <a:t>A 1.25-kg toy airplane is attached to a string and swung in a circle with radius = 0.50 m.  What was the centripetal force for a speed of 20 m/s?  What provides the </a:t>
            </a:r>
            <a:r>
              <a:rPr lang="en-US" i="1" dirty="0"/>
              <a:t>F</a:t>
            </a:r>
            <a:r>
              <a:rPr lang="en-US" i="1" baseline="-25000" dirty="0"/>
              <a:t>c</a:t>
            </a:r>
            <a:r>
              <a:rPr lang="en-US" dirty="0"/>
              <a:t>?</a:t>
            </a:r>
          </a:p>
          <a:p>
            <a:pPr eaLnBrk="1" hangingPunct="1">
              <a:defRPr/>
            </a:pPr>
            <a:endParaRPr lang="en-US" dirty="0"/>
          </a:p>
          <a:p>
            <a:pPr eaLnBrk="1" hangingPunct="1">
              <a:defRPr/>
            </a:pPr>
            <a:r>
              <a:rPr lang="en-US" i="1" dirty="0"/>
              <a:t>F</a:t>
            </a:r>
            <a:r>
              <a:rPr lang="en-US" i="1" baseline="-25000" dirty="0"/>
              <a:t>c</a:t>
            </a:r>
            <a:r>
              <a:rPr lang="en-US" dirty="0"/>
              <a:t> = 1000 N</a:t>
            </a:r>
          </a:p>
          <a:p>
            <a:pPr eaLnBrk="1" hangingPunct="1">
              <a:defRPr/>
            </a:pPr>
            <a:r>
              <a:rPr lang="en-US" dirty="0"/>
              <a:t>Tension in the string</a:t>
            </a:r>
          </a:p>
        </p:txBody>
      </p:sp>
      <p:sp>
        <p:nvSpPr>
          <p:cNvPr id="2" name="TextBox 1">
            <a:extLst>
              <a:ext uri="{FF2B5EF4-FFF2-40B4-BE49-F238E27FC236}">
                <a16:creationId xmlns:a16="http://schemas.microsoft.com/office/drawing/2014/main" id="{6BA7C5EC-9284-17BD-5CFA-84573FD931F3}"/>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413390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4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normAutofit/>
          </a:bodyPr>
          <a:lstStyle/>
          <a:p>
            <a:pPr>
              <a:defRPr/>
            </a:pPr>
            <a:r>
              <a:rPr lang="en-US" dirty="0"/>
              <a:t>3-02 Centripetal Force</a:t>
            </a:r>
          </a:p>
        </p:txBody>
      </p:sp>
      <p:sp>
        <p:nvSpPr>
          <p:cNvPr id="68611" name="Rectangle 3"/>
          <p:cNvSpPr>
            <a:spLocks noGrp="1" noRot="1" noChangeArrowheads="1"/>
          </p:cNvSpPr>
          <p:nvPr>
            <p:ph idx="1"/>
          </p:nvPr>
        </p:nvSpPr>
        <p:spPr/>
        <p:txBody>
          <a:bodyPr/>
          <a:lstStyle/>
          <a:p>
            <a:pPr eaLnBrk="1" hangingPunct="1">
              <a:defRPr/>
            </a:pPr>
            <a:r>
              <a:rPr lang="en-US" dirty="0"/>
              <a:t>What affects </a:t>
            </a:r>
            <a:r>
              <a:rPr lang="en-US" i="1" dirty="0"/>
              <a:t>F</a:t>
            </a:r>
            <a:r>
              <a:rPr lang="en-US" i="1" baseline="-25000" dirty="0"/>
              <a:t>c</a:t>
            </a:r>
            <a:r>
              <a:rPr lang="en-US" dirty="0"/>
              <a:t> more: a change in mass, a change in radius, or a change in speed?</a:t>
            </a:r>
          </a:p>
          <a:p>
            <a:pPr eaLnBrk="1" hangingPunct="1">
              <a:defRPr/>
            </a:pPr>
            <a:endParaRPr lang="en-US" dirty="0"/>
          </a:p>
          <a:p>
            <a:pPr eaLnBrk="1" hangingPunct="1">
              <a:defRPr/>
            </a:pPr>
            <a:r>
              <a:rPr lang="en-US" dirty="0"/>
              <a:t>A change in speed since it is squared and the others aren’t.</a:t>
            </a:r>
          </a:p>
        </p:txBody>
      </p:sp>
      <p:sp>
        <p:nvSpPr>
          <p:cNvPr id="2" name="TextBox 1">
            <a:extLst>
              <a:ext uri="{FF2B5EF4-FFF2-40B4-BE49-F238E27FC236}">
                <a16:creationId xmlns:a16="http://schemas.microsoft.com/office/drawing/2014/main" id="{94F68F4B-164C-F0D4-E972-EF46A3967DA0}"/>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96427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3-02 Centripetal Force</a:t>
            </a:r>
          </a:p>
        </p:txBody>
      </p:sp>
      <p:sp>
        <p:nvSpPr>
          <p:cNvPr id="3" name="Content Placeholder 2"/>
          <p:cNvSpPr>
            <a:spLocks noGrp="1"/>
          </p:cNvSpPr>
          <p:nvPr>
            <p:ph idx="1"/>
          </p:nvPr>
        </p:nvSpPr>
        <p:spPr/>
        <p:txBody>
          <a:bodyPr/>
          <a:lstStyle/>
          <a:p>
            <a:r>
              <a:rPr lang="en-US" dirty="0"/>
              <a:t>Why do objects seem to fly away from circular motion?</a:t>
            </a:r>
          </a:p>
          <a:p>
            <a:endParaRPr lang="en-US" dirty="0"/>
          </a:p>
          <a:p>
            <a:r>
              <a:rPr lang="en-US" dirty="0"/>
              <a:t>They really go in a straight line according to Newton's First Law.</a:t>
            </a:r>
          </a:p>
          <a:p>
            <a:endParaRPr lang="en-US" dirty="0"/>
          </a:p>
        </p:txBody>
      </p:sp>
      <p:sp>
        <p:nvSpPr>
          <p:cNvPr id="4" name="TextBox 3">
            <a:extLst>
              <a:ext uri="{FF2B5EF4-FFF2-40B4-BE49-F238E27FC236}">
                <a16:creationId xmlns:a16="http://schemas.microsoft.com/office/drawing/2014/main" id="{CBEA6466-B395-D5E8-B52F-8B9349F8A289}"/>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8123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3-02 Centripetal Force</a:t>
            </a:r>
          </a:p>
        </p:txBody>
      </p:sp>
      <p:sp>
        <p:nvSpPr>
          <p:cNvPr id="3" name="Content Placeholder 2"/>
          <p:cNvSpPr>
            <a:spLocks noGrp="1"/>
          </p:cNvSpPr>
          <p:nvPr>
            <p:ph idx="1"/>
          </p:nvPr>
        </p:nvSpPr>
        <p:spPr/>
        <p:txBody>
          <a:bodyPr>
            <a:normAutofit/>
          </a:bodyPr>
          <a:lstStyle/>
          <a:p>
            <a:r>
              <a:rPr lang="en-US" dirty="0"/>
              <a:t>How does the spin cycle in a washing machine work?</a:t>
            </a:r>
          </a:p>
          <a:p>
            <a:endParaRPr lang="en-US" dirty="0"/>
          </a:p>
          <a:p>
            <a:r>
              <a:rPr lang="en-US" dirty="0"/>
              <a:t>The drum’s normal forces makes the clothes to travel in a circle. The water can go through the holes, so it goes in a straight line. The water is not spun out, the clothes are moved away from the water.</a:t>
            </a:r>
          </a:p>
          <a:p>
            <a:endParaRPr lang="en-US" dirty="0"/>
          </a:p>
        </p:txBody>
      </p:sp>
      <p:sp>
        <p:nvSpPr>
          <p:cNvPr id="4" name="TextBox 3">
            <a:extLst>
              <a:ext uri="{FF2B5EF4-FFF2-40B4-BE49-F238E27FC236}">
                <a16:creationId xmlns:a16="http://schemas.microsoft.com/office/drawing/2014/main" id="{28543303-F0CA-EF69-C9AF-9B28CCD3712F}"/>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1278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ormAutofit/>
          </a:bodyPr>
          <a:lstStyle/>
          <a:p>
            <a:pPr>
              <a:defRPr/>
            </a:pPr>
            <a:r>
              <a:rPr lang="en-US" dirty="0"/>
              <a:t>3-02 Centripetal Force</a:t>
            </a:r>
          </a:p>
        </p:txBody>
      </p:sp>
      <p:sp>
        <p:nvSpPr>
          <p:cNvPr id="72707" name="Rectangle 3"/>
          <p:cNvSpPr>
            <a:spLocks noGrp="1" noRot="1" noChangeArrowheads="1"/>
          </p:cNvSpPr>
          <p:nvPr>
            <p:ph idx="1"/>
          </p:nvPr>
        </p:nvSpPr>
        <p:spPr/>
        <p:txBody>
          <a:bodyPr>
            <a:normAutofit fontScale="92500" lnSpcReduction="10000"/>
          </a:bodyPr>
          <a:lstStyle/>
          <a:p>
            <a:pPr marL="0" indent="0">
              <a:buNone/>
              <a:defRPr/>
            </a:pPr>
            <a:r>
              <a:rPr lang="en-US" dirty="0"/>
              <a:t>Remember the good old days when cars were big, the seats were vinyl bench seats, and there were no seat belts?  Well when a guy would take a girl out on a date and he wanted to get cozy, he would put his arm on the back of the seat then make a right hand turn.  The car and the guy would turn since the tires and steering wheel provided the centripetal force.  The friction between the seat and the girl was not enough, so the girl would continue in a straight path while the car turned underneath her.  She would end up in the guy’s arms.</a:t>
            </a:r>
          </a:p>
        </p:txBody>
      </p:sp>
      <p:sp>
        <p:nvSpPr>
          <p:cNvPr id="2" name="TextBox 1">
            <a:extLst>
              <a:ext uri="{FF2B5EF4-FFF2-40B4-BE49-F238E27FC236}">
                <a16:creationId xmlns:a16="http://schemas.microsoft.com/office/drawing/2014/main" id="{F5257019-3E7B-925A-5ACB-D9A59C4E318E}"/>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36479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16E3-C14C-4EBE-8541-7F9A58D79FA4}"/>
              </a:ext>
            </a:extLst>
          </p:cNvPr>
          <p:cNvSpPr>
            <a:spLocks noGrp="1"/>
          </p:cNvSpPr>
          <p:nvPr>
            <p:ph type="title"/>
          </p:nvPr>
        </p:nvSpPr>
        <p:spPr/>
        <p:txBody>
          <a:bodyPr>
            <a:normAutofit fontScale="90000"/>
          </a:bodyPr>
          <a:lstStyle/>
          <a:p>
            <a:r>
              <a:rPr lang="en-US" dirty="0"/>
              <a:t>3-03 Kinematics of Rotational Motion</a:t>
            </a:r>
          </a:p>
        </p:txBody>
      </p:sp>
      <p:sp>
        <p:nvSpPr>
          <p:cNvPr id="3" name="Text Placeholder 2">
            <a:extLst>
              <a:ext uri="{FF2B5EF4-FFF2-40B4-BE49-F238E27FC236}">
                <a16:creationId xmlns:a16="http://schemas.microsoft.com/office/drawing/2014/main" id="{F9BF5FEC-AD28-4338-B372-BAEF194BA8F7}"/>
              </a:ext>
            </a:extLst>
          </p:cNvPr>
          <p:cNvSpPr>
            <a:spLocks noGrp="1"/>
          </p:cNvSpPr>
          <p:nvPr>
            <p:ph type="body" idx="1"/>
          </p:nvPr>
        </p:nvSpPr>
        <p:spPr/>
        <p:txBody>
          <a:bodyPr>
            <a:normAutofit/>
          </a:bodyPr>
          <a:lstStyle/>
          <a:p>
            <a:r>
              <a:rPr lang="en-US" dirty="0"/>
              <a:t>After this lesson you will…</a:t>
            </a:r>
          </a:p>
          <a:p>
            <a:pPr marL="457200" indent="-457200">
              <a:buFont typeface="Arial" panose="020B0604020202020204" pitchFamily="34" charset="0"/>
              <a:buChar char="•"/>
            </a:pPr>
            <a:r>
              <a:rPr lang="en-US" dirty="0"/>
              <a:t>Describe uniform circular motion.</a:t>
            </a:r>
          </a:p>
          <a:p>
            <a:pPr marL="457200" indent="-457200">
              <a:buFont typeface="Arial" panose="020B0604020202020204" pitchFamily="34" charset="0"/>
              <a:buChar char="•"/>
            </a:pPr>
            <a:r>
              <a:rPr lang="en-US" dirty="0"/>
              <a:t>Calculate angular acceleration of an object.</a:t>
            </a:r>
          </a:p>
          <a:p>
            <a:pPr marL="457200" indent="-457200">
              <a:buFont typeface="Arial" panose="020B0604020202020204" pitchFamily="34" charset="0"/>
              <a:buChar char="•"/>
            </a:pPr>
            <a:r>
              <a:rPr lang="en-US" dirty="0"/>
              <a:t>Observe the link between linear and angular acceleration.</a:t>
            </a:r>
          </a:p>
          <a:p>
            <a:pPr marL="457200" indent="-457200">
              <a:buFont typeface="Arial" panose="020B0604020202020204" pitchFamily="34" charset="0"/>
              <a:buChar char="•"/>
            </a:pPr>
            <a:r>
              <a:rPr lang="en-US" dirty="0"/>
              <a:t>Observe the kinematics of rotational motion.</a:t>
            </a:r>
          </a:p>
          <a:p>
            <a:pPr marL="457200" indent="-457200">
              <a:buFont typeface="Arial" panose="020B0604020202020204" pitchFamily="34" charset="0"/>
              <a:buChar char="•"/>
            </a:pPr>
            <a:r>
              <a:rPr lang="en-US" dirty="0"/>
              <a:t>Derive rotational kinematic equations.</a:t>
            </a:r>
          </a:p>
        </p:txBody>
      </p:sp>
    </p:spTree>
    <p:extLst>
      <p:ext uri="{BB962C8B-B14F-4D97-AF65-F5344CB8AC3E}">
        <p14:creationId xmlns:p14="http://schemas.microsoft.com/office/powerpoint/2010/main" val="99575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sz="half" idx="1"/>
          </p:nvPr>
        </p:nvSpPr>
        <p:spPr/>
        <p:txBody>
          <a:bodyPr>
            <a:normAutofit fontScale="85000" lnSpcReduction="20000"/>
          </a:bodyPr>
          <a:lstStyle/>
          <a:p>
            <a:r>
              <a:rPr lang="en-US" dirty="0"/>
              <a:t>Rotational motion</a:t>
            </a:r>
          </a:p>
          <a:p>
            <a:r>
              <a:rPr lang="en-US" dirty="0"/>
              <a:t>Describes spinning motion</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85000" lnSpcReduction="20000"/>
              </a:bodyPr>
              <a:lstStyle/>
              <a:p>
                <a14:m>
                  <m:oMath xmlns:m="http://schemas.openxmlformats.org/officeDocument/2006/math">
                    <m:r>
                      <a:rPr lang="en-US" i="1">
                        <a:latin typeface="Cambria Math"/>
                      </a:rPr>
                      <m:t>𝜃</m:t>
                    </m:r>
                  </m:oMath>
                </a14:m>
                <a:r>
                  <a:rPr lang="en-US" dirty="0"/>
                  <a:t> is like x</a:t>
                </a:r>
              </a:p>
              <a:p>
                <a:pPr lvl="1"/>
                <a14:m>
                  <m:oMath xmlns:m="http://schemas.openxmlformats.org/officeDocument/2006/math">
                    <m:r>
                      <a:rPr lang="en-US" i="1">
                        <a:latin typeface="Cambria Math"/>
                      </a:rPr>
                      <m:t>𝑥</m:t>
                    </m:r>
                    <m:r>
                      <a:rPr lang="en-US" i="1">
                        <a:latin typeface="Cambria Math"/>
                      </a:rPr>
                      <m:t>=</m:t>
                    </m:r>
                    <m:r>
                      <a:rPr lang="en-US" i="1">
                        <a:latin typeface="Cambria Math"/>
                      </a:rPr>
                      <m:t>𝑟</m:t>
                    </m:r>
                    <m:r>
                      <a:rPr lang="en-US" i="1">
                        <a:latin typeface="Cambria Math"/>
                      </a:rPr>
                      <m:t>𝜃</m:t>
                    </m:r>
                  </m:oMath>
                </a14:m>
                <a:r>
                  <a:rPr lang="en-US" dirty="0"/>
                  <a:t> </a:t>
                </a:r>
                <a:r>
                  <a:rPr lang="en-US" dirty="0">
                    <a:sym typeface="Wingdings" pitchFamily="2" charset="2"/>
                  </a:rPr>
                  <a:t> position</a:t>
                </a:r>
                <a:endParaRPr lang="en-US" dirty="0"/>
              </a:p>
              <a:p>
                <a14:m>
                  <m:oMath xmlns:m="http://schemas.openxmlformats.org/officeDocument/2006/math">
                    <m:r>
                      <a:rPr lang="en-US" i="1">
                        <a:latin typeface="Cambria Math"/>
                      </a:rPr>
                      <m:t>𝜔</m:t>
                    </m:r>
                  </m:oMath>
                </a14:m>
                <a:r>
                  <a:rPr lang="en-US" dirty="0"/>
                  <a:t> is like v</a:t>
                </a:r>
              </a:p>
              <a:p>
                <a:pPr lvl="1"/>
                <a14:m>
                  <m:oMath xmlns:m="http://schemas.openxmlformats.org/officeDocument/2006/math">
                    <m:r>
                      <a:rPr lang="en-US" i="1">
                        <a:latin typeface="Cambria Math"/>
                      </a:rPr>
                      <m:t>𝜔</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𝜃</m:t>
                        </m:r>
                      </m:num>
                      <m:den>
                        <m:r>
                          <m:rPr>
                            <m:sty m:val="p"/>
                          </m:rPr>
                          <a:rPr lang="en-US">
                            <a:latin typeface="Cambria Math"/>
                          </a:rPr>
                          <m:t>Δ</m:t>
                        </m:r>
                        <m:r>
                          <a:rPr lang="en-US" i="1">
                            <a:latin typeface="Cambria Math"/>
                          </a:rPr>
                          <m:t>𝑡</m:t>
                        </m:r>
                      </m:den>
                    </m:f>
                  </m:oMath>
                </a14:m>
                <a:endParaRPr lang="en-US" dirty="0"/>
              </a:p>
              <a:p>
                <a:pPr lvl="1"/>
                <a14:m>
                  <m:oMath xmlns:m="http://schemas.openxmlformats.org/officeDocument/2006/math">
                    <m:r>
                      <a:rPr lang="en-US" i="1">
                        <a:latin typeface="Cambria Math"/>
                      </a:rPr>
                      <m:t>𝑣</m:t>
                    </m:r>
                    <m:r>
                      <a:rPr lang="en-US" i="1">
                        <a:latin typeface="Cambria Math"/>
                      </a:rPr>
                      <m:t>=</m:t>
                    </m:r>
                    <m:r>
                      <a:rPr lang="en-US" i="1">
                        <a:latin typeface="Cambria Math"/>
                      </a:rPr>
                      <m:t>𝑟</m:t>
                    </m:r>
                    <m:r>
                      <a:rPr lang="en-US" i="1">
                        <a:latin typeface="Cambria Math"/>
                      </a:rPr>
                      <m:t>𝜔</m:t>
                    </m:r>
                  </m:oMath>
                </a14:m>
                <a:r>
                  <a:rPr lang="en-US" dirty="0"/>
                  <a:t> </a:t>
                </a:r>
                <a:r>
                  <a:rPr lang="en-US" dirty="0">
                    <a:sym typeface="Wingdings" pitchFamily="2" charset="2"/>
                  </a:rPr>
                  <a:t> velocity</a:t>
                </a:r>
              </a:p>
              <a:p>
                <a14:m>
                  <m:oMath xmlns:m="http://schemas.openxmlformats.org/officeDocument/2006/math">
                    <m:r>
                      <a:rPr lang="en-US" i="1">
                        <a:latin typeface="Cambria Math"/>
                      </a:rPr>
                      <m:t>𝛼</m:t>
                    </m:r>
                  </m:oMath>
                </a14:m>
                <a:r>
                  <a:rPr lang="en-US" dirty="0"/>
                  <a:t> is like a</a:t>
                </a:r>
              </a:p>
              <a:p>
                <a:pPr lvl="1"/>
                <a14:m>
                  <m:oMath xmlns:m="http://schemas.openxmlformats.org/officeDocument/2006/math">
                    <m:r>
                      <a:rPr lang="en-US" i="1">
                        <a:latin typeface="Cambria Math"/>
                      </a:rPr>
                      <m:t>𝛼</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𝜔</m:t>
                        </m:r>
                      </m:num>
                      <m:den>
                        <m:r>
                          <m:rPr>
                            <m:sty m:val="p"/>
                          </m:rPr>
                          <a:rPr lang="en-US">
                            <a:latin typeface="Cambria Math"/>
                          </a:rPr>
                          <m:t>Δ</m:t>
                        </m:r>
                        <m:r>
                          <a:rPr lang="en-US" i="1">
                            <a:latin typeface="Cambria Math"/>
                          </a:rPr>
                          <m:t>𝑡</m:t>
                        </m:r>
                      </m:den>
                    </m:f>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𝑡</m:t>
                        </m:r>
                      </m:sub>
                    </m:sSub>
                    <m:r>
                      <a:rPr lang="en-US" i="1">
                        <a:latin typeface="Cambria Math"/>
                      </a:rPr>
                      <m:t>=</m:t>
                    </m:r>
                    <m:r>
                      <a:rPr lang="en-US" i="1">
                        <a:latin typeface="Cambria Math"/>
                      </a:rPr>
                      <m:t>𝑟</m:t>
                    </m:r>
                    <m:r>
                      <a:rPr lang="en-US" i="1">
                        <a:latin typeface="Cambria Math"/>
                      </a:rPr>
                      <m:t>𝛼</m:t>
                    </m:r>
                  </m:oMath>
                </a14:m>
                <a:r>
                  <a:rPr lang="en-US" dirty="0"/>
                  <a:t> </a:t>
                </a:r>
                <a:r>
                  <a:rPr lang="en-US" dirty="0">
                    <a:sym typeface="Wingdings" pitchFamily="2" charset="2"/>
                  </a:rPr>
                  <a:t> acceleration</a:t>
                </a:r>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3"/>
                <a:stretch>
                  <a:fillRect t="-3723" b="-1669"/>
                </a:stretch>
              </a:blipFill>
            </p:spPr>
            <p:txBody>
              <a:bodyPr/>
              <a:lstStyle/>
              <a:p>
                <a:r>
                  <a:rPr lang="en-US">
                    <a:noFill/>
                  </a:rPr>
                  <a:t> </a:t>
                </a:r>
              </a:p>
            </p:txBody>
          </p:sp>
        </mc:Fallback>
      </mc:AlternateContent>
    </p:spTree>
    <p:extLst>
      <p:ext uri="{BB962C8B-B14F-4D97-AF65-F5344CB8AC3E}">
        <p14:creationId xmlns:p14="http://schemas.microsoft.com/office/powerpoint/2010/main" val="61132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a:t>Two components to acceleration</a:t>
                </a:r>
              </a:p>
              <a:p>
                <a:pPr lvl="1"/>
                <a:r>
                  <a:rPr lang="en-US" dirty="0"/>
                  <a:t>Centripetal</a:t>
                </a:r>
              </a:p>
              <a:p>
                <a:pPr lvl="2"/>
                <a:r>
                  <a:rPr lang="en-US" dirty="0"/>
                  <a:t>Toward center</a:t>
                </a:r>
              </a:p>
              <a:p>
                <a:pPr lvl="2"/>
                <a:r>
                  <a:rPr lang="en-US" dirty="0"/>
                  <a:t>Changes direction only since perpendicular to </a:t>
                </a:r>
                <a:r>
                  <a:rPr lang="en-US" i="1" dirty="0"/>
                  <a:t>v</a:t>
                </a:r>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𝑐</m:t>
                        </m:r>
                      </m:sub>
                    </m:sSub>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r>
                          <a:rPr lang="en-US" b="0" i="1" smtClean="0">
                            <a:latin typeface="Cambria Math"/>
                          </a:rPr>
                          <m:t>𝑟</m:t>
                        </m:r>
                      </m:den>
                    </m:f>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2442" t="-4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20000"/>
              </a:bodyPr>
              <a:lstStyle/>
              <a:p>
                <a:r>
                  <a:rPr lang="en-US" dirty="0" err="1"/>
                  <a:t>Tangental</a:t>
                </a:r>
                <a:r>
                  <a:rPr lang="en-US" dirty="0"/>
                  <a:t> (linear)</a:t>
                </a:r>
              </a:p>
              <a:p>
                <a:pPr lvl="1"/>
                <a:r>
                  <a:rPr lang="en-US" dirty="0"/>
                  <a:t>Tangent to circle</a:t>
                </a:r>
              </a:p>
              <a:p>
                <a:pPr lvl="1"/>
                <a:r>
                  <a:rPr lang="en-US" dirty="0"/>
                  <a:t>Changes speed only since parallel to </a:t>
                </a:r>
                <a:r>
                  <a:rPr lang="en-US" i="1" dirty="0"/>
                  <a:t>v</a:t>
                </a:r>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r>
                      <a:rPr lang="en-US" b="0" i="1" smtClean="0">
                        <a:latin typeface="Cambria Math"/>
                      </a:rPr>
                      <m:t>=</m:t>
                    </m:r>
                    <m:r>
                      <a:rPr lang="en-US" b="0" i="1" smtClean="0">
                        <a:latin typeface="Cambria Math"/>
                      </a:rPr>
                      <m:t>𝑟</m:t>
                    </m:r>
                    <m:r>
                      <a:rPr lang="en-US" b="0" i="1" smtClean="0">
                        <a:latin typeface="Cambria Math"/>
                      </a:rPr>
                      <m:t>𝛼</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4"/>
                <a:stretch>
                  <a:fillRect l="-2442" t="-4236"/>
                </a:stretch>
              </a:blipFill>
            </p:spPr>
            <p:txBody>
              <a:bodyPr/>
              <a:lstStyle/>
              <a:p>
                <a:r>
                  <a:rPr lang="en-US">
                    <a:noFill/>
                  </a:rPr>
                  <a:t> </a:t>
                </a:r>
              </a:p>
            </p:txBody>
          </p:sp>
        </mc:Fallback>
      </mc:AlternateContent>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2082"/>
          <a:stretch/>
        </p:blipFill>
        <p:spPr bwMode="auto">
          <a:xfrm>
            <a:off x="8839200" y="4270309"/>
            <a:ext cx="3352800" cy="258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1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sz="half" idx="1"/>
          </p:nvPr>
        </p:nvSpPr>
        <p:spPr/>
        <p:txBody>
          <a:bodyPr/>
          <a:lstStyle/>
          <a:p>
            <a:r>
              <a:rPr lang="en-US" dirty="0"/>
              <a:t>Equations of kinematics for rotational motion are same as for linear motion</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14:m>
                  <m:oMath xmlns:m="http://schemas.openxmlformats.org/officeDocument/2006/math">
                    <m:r>
                      <a:rPr lang="en-US" b="0" i="1" smtClean="0">
                        <a:latin typeface="Cambria Math"/>
                      </a:rPr>
                      <m:t>𝜃</m:t>
                    </m:r>
                    <m:r>
                      <a:rPr lang="en-US" b="0" i="1" smtClean="0">
                        <a:latin typeface="Cambria Math"/>
                      </a:rPr>
                      <m:t>=</m:t>
                    </m:r>
                    <m:bar>
                      <m:barPr>
                        <m:pos m:val="top"/>
                        <m:ctrlPr>
                          <a:rPr lang="en-US" b="0" i="1" smtClean="0">
                            <a:latin typeface="Cambria Math" panose="02040503050406030204" pitchFamily="18" charset="0"/>
                          </a:rPr>
                        </m:ctrlPr>
                      </m:barPr>
                      <m:e>
                        <m:r>
                          <a:rPr lang="en-US" b="0" i="1" smtClean="0">
                            <a:latin typeface="Cambria Math"/>
                          </a:rPr>
                          <m:t>𝜔</m:t>
                        </m:r>
                      </m:e>
                    </m:bar>
                    <m:r>
                      <a:rPr lang="en-US" b="0" i="1" smtClean="0">
                        <a:latin typeface="Cambria Math"/>
                      </a:rPr>
                      <m:t>𝑡</m:t>
                    </m:r>
                  </m:oMath>
                </a14:m>
                <a:endParaRPr lang="en-US" b="0" dirty="0"/>
              </a:p>
              <a:p>
                <a14:m>
                  <m:oMath xmlns:m="http://schemas.openxmlformats.org/officeDocument/2006/math">
                    <m:r>
                      <a:rPr lang="en-US" b="0" i="1" smtClean="0">
                        <a:latin typeface="Cambria Math"/>
                      </a:rPr>
                      <m:t>𝜔</m:t>
                    </m:r>
                    <m:r>
                      <a:rPr lang="en-US" b="0" i="1" smtClean="0">
                        <a:latin typeface="Cambria Math"/>
                      </a:rPr>
                      <m:t>=</m:t>
                    </m:r>
                    <m:r>
                      <a:rPr lang="en-US" b="0" i="1" smtClean="0">
                        <a:latin typeface="Cambria Math" panose="02040503050406030204" pitchFamily="18" charset="0"/>
                      </a:rPr>
                      <m:t>𝑎𝑡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oMath>
                </a14:m>
                <a:endParaRPr lang="en-US" b="0" dirty="0"/>
              </a:p>
              <a:p>
                <a14:m>
                  <m:oMath xmlns:m="http://schemas.openxmlformats.org/officeDocument/2006/math">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𝑡</m:t>
                    </m:r>
                  </m:oMath>
                </a14:m>
                <a:endParaRPr lang="en-US" b="0" dirty="0"/>
              </a:p>
              <a:p>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a:rPr>
                          <m:t>𝜔</m:t>
                        </m:r>
                      </m:e>
                      <m:sup>
                        <m:r>
                          <a:rPr lang="en-US" b="0" i="1" dirty="0" smtClean="0">
                            <a:latin typeface="Cambria Math"/>
                          </a:rPr>
                          <m:t>2</m:t>
                        </m:r>
                      </m:sup>
                    </m:sSup>
                    <m:r>
                      <a:rPr lang="en-US" b="0" i="1" dirty="0" smtClean="0">
                        <a:latin typeface="Cambria Math"/>
                      </a:rPr>
                      <m:t>=</m:t>
                    </m:r>
                    <m:sSubSup>
                      <m:sSubSupPr>
                        <m:ctrlPr>
                          <a:rPr lang="en-US" b="0" i="1" dirty="0" smtClean="0">
                            <a:latin typeface="Cambria Math" panose="02040503050406030204" pitchFamily="18" charset="0"/>
                          </a:rPr>
                        </m:ctrlPr>
                      </m:sSubSupPr>
                      <m:e>
                        <m:r>
                          <a:rPr lang="en-US" b="0" i="1" dirty="0" smtClean="0">
                            <a:latin typeface="Cambria Math"/>
                          </a:rPr>
                          <m:t>𝜔</m:t>
                        </m:r>
                      </m:e>
                      <m:sub>
                        <m:r>
                          <a:rPr lang="en-US" b="0" i="1" dirty="0" smtClean="0">
                            <a:latin typeface="Cambria Math"/>
                          </a:rPr>
                          <m:t>0</m:t>
                        </m:r>
                      </m:sub>
                      <m:sup>
                        <m:r>
                          <a:rPr lang="en-US" b="0" i="1" dirty="0" smtClean="0">
                            <a:latin typeface="Cambria Math"/>
                          </a:rPr>
                          <m:t>2</m:t>
                        </m:r>
                      </m:sup>
                    </m:sSubSup>
                    <m:r>
                      <a:rPr lang="en-US" b="0" i="1" dirty="0" smtClean="0">
                        <a:latin typeface="Cambria Math"/>
                      </a:rPr>
                      <m:t>+2</m:t>
                    </m:r>
                    <m:r>
                      <a:rPr lang="en-US" b="0" i="1" dirty="0" smtClean="0">
                        <a:latin typeface="Cambria Math"/>
                      </a:rPr>
                      <m:t>𝛼𝜃</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29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idx="1"/>
          </p:nvPr>
        </p:nvSpPr>
        <p:spPr/>
        <p:txBody>
          <a:bodyPr>
            <a:normAutofit fontScale="92500" lnSpcReduction="20000"/>
          </a:bodyPr>
          <a:lstStyle/>
          <a:p>
            <a:r>
              <a:rPr lang="en-US" dirty="0"/>
              <a:t>Reasoning Strategy</a:t>
            </a:r>
          </a:p>
          <a:p>
            <a:pPr marL="685783" indent="-685783">
              <a:buFont typeface="+mj-lt"/>
              <a:buAutoNum type="arabicPeriod"/>
            </a:pPr>
            <a:r>
              <a:rPr lang="en-US" dirty="0"/>
              <a:t>Examine the situation to determine if rotational motion involved</a:t>
            </a:r>
          </a:p>
          <a:p>
            <a:pPr marL="685783" indent="-685783">
              <a:buFont typeface="+mj-lt"/>
              <a:buAutoNum type="arabicPeriod"/>
            </a:pPr>
            <a:r>
              <a:rPr lang="en-US" dirty="0"/>
              <a:t>Identify the unknowns (a drawing can be useful)</a:t>
            </a:r>
          </a:p>
          <a:p>
            <a:pPr marL="685783" indent="-685783">
              <a:buFont typeface="+mj-lt"/>
              <a:buAutoNum type="arabicPeriod"/>
            </a:pPr>
            <a:r>
              <a:rPr lang="en-US" dirty="0"/>
              <a:t>Identify the </a:t>
            </a:r>
            <a:r>
              <a:rPr lang="en-US" dirty="0" err="1"/>
              <a:t>knowns</a:t>
            </a:r>
            <a:endParaRPr lang="en-US" dirty="0"/>
          </a:p>
          <a:p>
            <a:pPr marL="685783" indent="-685783">
              <a:buFont typeface="+mj-lt"/>
              <a:buAutoNum type="arabicPeriod"/>
            </a:pPr>
            <a:r>
              <a:rPr lang="en-US" dirty="0"/>
              <a:t>Pick the appropriate equation based on the knowns/unknowns</a:t>
            </a:r>
          </a:p>
          <a:p>
            <a:pPr marL="685783" indent="-685783">
              <a:buFont typeface="+mj-lt"/>
              <a:buAutoNum type="arabicPeriod"/>
            </a:pPr>
            <a:r>
              <a:rPr lang="en-US" dirty="0"/>
              <a:t>Substitute the values into the equation and solve</a:t>
            </a:r>
          </a:p>
          <a:p>
            <a:pPr marL="685783" indent="-685783">
              <a:buFont typeface="+mj-lt"/>
              <a:buAutoNum type="arabicPeriod"/>
            </a:pPr>
            <a:r>
              <a:rPr lang="en-US" dirty="0"/>
              <a:t>Check to see if your answer is reasonable</a:t>
            </a:r>
          </a:p>
        </p:txBody>
      </p:sp>
    </p:spTree>
    <p:extLst>
      <p:ext uri="{BB962C8B-B14F-4D97-AF65-F5344CB8AC3E}">
        <p14:creationId xmlns:p14="http://schemas.microsoft.com/office/powerpoint/2010/main" val="39976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idx="1"/>
          </p:nvPr>
        </p:nvSpPr>
        <p:spPr/>
        <p:txBody>
          <a:bodyPr/>
          <a:lstStyle/>
          <a:p>
            <a:r>
              <a:rPr lang="en-US" dirty="0"/>
              <a:t>A figure skater is spinning at 0.5 rev/s and then pulls her arms in and increases her speed to 10 rev/s in 1.5 s. What was her angular acceleration?</a:t>
            </a:r>
          </a:p>
          <a:p>
            <a:r>
              <a:rPr lang="en-US" dirty="0"/>
              <a:t>39.8 rad/s</a:t>
            </a:r>
            <a:r>
              <a:rPr lang="en-US" baseline="30000" dirty="0"/>
              <a:t>2</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588" y="3526588"/>
            <a:ext cx="4347411"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3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AA7-7804-4883-A248-96107259FB1F}"/>
              </a:ext>
            </a:extLst>
          </p:cNvPr>
          <p:cNvSpPr>
            <a:spLocks noGrp="1"/>
          </p:cNvSpPr>
          <p:nvPr>
            <p:ph type="title"/>
          </p:nvPr>
        </p:nvSpPr>
        <p:spPr/>
        <p:txBody>
          <a:bodyPr>
            <a:normAutofit fontScale="90000"/>
          </a:bodyPr>
          <a:lstStyle/>
          <a:p>
            <a:r>
              <a:rPr lang="en-US" dirty="0"/>
              <a:t>3-01 Rotation Angle and Centripetal Acceleration</a:t>
            </a:r>
          </a:p>
        </p:txBody>
      </p:sp>
      <p:sp>
        <p:nvSpPr>
          <p:cNvPr id="3" name="Text Placeholder 2">
            <a:extLst>
              <a:ext uri="{FF2B5EF4-FFF2-40B4-BE49-F238E27FC236}">
                <a16:creationId xmlns:a16="http://schemas.microsoft.com/office/drawing/2014/main" id="{1C5BDF8D-0766-4311-A547-CF8117BEB355}"/>
              </a:ext>
            </a:extLst>
          </p:cNvPr>
          <p:cNvSpPr>
            <a:spLocks noGrp="1"/>
          </p:cNvSpPr>
          <p:nvPr>
            <p:ph type="body" idx="1"/>
          </p:nvPr>
        </p:nvSpPr>
        <p:spPr/>
        <p:txBody>
          <a:bodyPr>
            <a:normAutofit/>
          </a:bodyPr>
          <a:lstStyle/>
          <a:p>
            <a:r>
              <a:rPr lang="en-US" dirty="0"/>
              <a:t>After this lesson you will…</a:t>
            </a:r>
          </a:p>
          <a:p>
            <a:pPr marL="457200" indent="-457200">
              <a:buFont typeface="Arial" panose="020B0604020202020204" pitchFamily="34" charset="0"/>
              <a:buChar char="•"/>
            </a:pPr>
            <a:r>
              <a:rPr lang="en-US" dirty="0"/>
              <a:t>Define arc length, rotation angle, radius of curvature and angular velocity.</a:t>
            </a:r>
          </a:p>
          <a:p>
            <a:pPr marL="457200" indent="-457200">
              <a:buFont typeface="Arial" panose="020B0604020202020204" pitchFamily="34" charset="0"/>
              <a:buChar char="•"/>
            </a:pPr>
            <a:r>
              <a:rPr lang="en-US" dirty="0"/>
              <a:t>Calculate the angular velocity</a:t>
            </a:r>
          </a:p>
          <a:p>
            <a:pPr marL="457200" indent="-457200">
              <a:buFont typeface="Arial" panose="020B0604020202020204" pitchFamily="34" charset="0"/>
              <a:buChar char="•"/>
            </a:pPr>
            <a:r>
              <a:rPr lang="en-US" dirty="0"/>
              <a:t>Establish the expression for centripetal acceleration.</a:t>
            </a:r>
          </a:p>
        </p:txBody>
      </p:sp>
    </p:spTree>
    <p:extLst>
      <p:ext uri="{BB962C8B-B14F-4D97-AF65-F5344CB8AC3E}">
        <p14:creationId xmlns:p14="http://schemas.microsoft.com/office/powerpoint/2010/main" val="3803541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orld_Record_Figure_Skating_Spi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14475" y="-12700"/>
            <a:ext cx="9161463" cy="6870700"/>
          </a:xfrm>
        </p:spPr>
      </p:pic>
    </p:spTree>
    <p:extLst>
      <p:ext uri="{BB962C8B-B14F-4D97-AF65-F5344CB8AC3E}">
        <p14:creationId xmlns:p14="http://schemas.microsoft.com/office/powerpoint/2010/main" val="4181277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2"/>
                <a:ext cx="7922185" cy="5166823"/>
              </a:xfrm>
            </p:spPr>
            <p:txBody>
              <a:bodyPr>
                <a:normAutofit fontScale="92500" lnSpcReduction="10000"/>
              </a:bodyPr>
              <a:lstStyle/>
              <a:p>
                <a:r>
                  <a:rPr lang="en-US" dirty="0"/>
                  <a:t>A ceiling fan has 4 evenly spaced blades of negligible width. As you are putting on your shirt, you raise your hand. It brushes a blade and then is hit by the next blade. If the blades were rotating at 4 rev/s and stops in 0.01 s as it hits your hand, what angular displacement did the fan move after it hit your hand?</a:t>
                </a:r>
              </a:p>
              <a:p>
                <a14:m>
                  <m:oMath xmlns:m="http://schemas.openxmlformats.org/officeDocument/2006/math">
                    <m:r>
                      <a:rPr lang="en-US" b="0" i="1" smtClean="0">
                        <a:latin typeface="Cambria Math"/>
                      </a:rPr>
                      <m:t>𝜃</m:t>
                    </m:r>
                    <m:r>
                      <a:rPr lang="en-US" b="0" i="0" smtClean="0">
                        <a:latin typeface="Cambria Math"/>
                      </a:rPr>
                      <m:t>=0.02 </m:t>
                    </m:r>
                    <m:r>
                      <m:rPr>
                        <m:sty m:val="p"/>
                      </m:rPr>
                      <a:rPr lang="en-US" b="0" i="0" smtClean="0">
                        <a:latin typeface="Cambria Math"/>
                      </a:rPr>
                      <m:t>rev</m:t>
                    </m:r>
                    <m:r>
                      <a:rPr lang="en-US" b="0" i="0" smtClean="0">
                        <a:latin typeface="Cambria Math"/>
                      </a:rPr>
                      <m:t>=0.126 </m:t>
                    </m:r>
                    <m:r>
                      <m:rPr>
                        <m:sty m:val="p"/>
                      </m:rPr>
                      <a:rPr lang="en-US" b="0" i="0" smtClean="0">
                        <a:latin typeface="Cambria Math"/>
                      </a:rPr>
                      <m:t>rad</m:t>
                    </m:r>
                    <m:r>
                      <a:rPr lang="en-US" b="0" i="0" smtClean="0">
                        <a:latin typeface="Cambria Math"/>
                      </a:rPr>
                      <m:t>=7.2</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2"/>
                <a:ext cx="7922185" cy="5166823"/>
              </a:xfrm>
              <a:blipFill>
                <a:blip r:embed="rId3"/>
                <a:stretch>
                  <a:fillRect l="-1846" t="-2830" r="-154"/>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185" y="1325561"/>
            <a:ext cx="4269815" cy="1930401"/>
          </a:xfrm>
          <a:prstGeom prst="rect">
            <a:avLst/>
          </a:prstGeom>
          <a:ln>
            <a:noFill/>
          </a:ln>
          <a:effectLst/>
        </p:spPr>
      </p:pic>
    </p:spTree>
    <p:extLst>
      <p:ext uri="{BB962C8B-B14F-4D97-AF65-F5344CB8AC3E}">
        <p14:creationId xmlns:p14="http://schemas.microsoft.com/office/powerpoint/2010/main" val="27744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7F31F-AD3B-805D-1789-4FB15350E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854E8-22BF-75F0-F057-4A071354BDEC}"/>
              </a:ext>
            </a:extLst>
          </p:cNvPr>
          <p:cNvSpPr>
            <a:spLocks noGrp="1"/>
          </p:cNvSpPr>
          <p:nvPr>
            <p:ph type="title"/>
          </p:nvPr>
        </p:nvSpPr>
        <p:spPr/>
        <p:txBody>
          <a:bodyPr/>
          <a:lstStyle/>
          <a:p>
            <a:r>
              <a:rPr lang="en-US" dirty="0"/>
              <a:t>3-04 Torque</a:t>
            </a:r>
          </a:p>
        </p:txBody>
      </p:sp>
      <p:sp>
        <p:nvSpPr>
          <p:cNvPr id="3" name="Text Placeholder 2">
            <a:extLst>
              <a:ext uri="{FF2B5EF4-FFF2-40B4-BE49-F238E27FC236}">
                <a16:creationId xmlns:a16="http://schemas.microsoft.com/office/drawing/2014/main" id="{67091F97-8B24-576A-017C-545B235D44A3}"/>
              </a:ext>
            </a:extLst>
          </p:cNvPr>
          <p:cNvSpPr>
            <a:spLocks noGrp="1"/>
          </p:cNvSpPr>
          <p:nvPr>
            <p:ph type="body" idx="1"/>
          </p:nvPr>
        </p:nvSpPr>
        <p:spPr/>
        <p:txBody>
          <a:bodyPr/>
          <a:lstStyle/>
          <a:p>
            <a:r>
              <a:rPr lang="en-US" dirty="0"/>
              <a:t>After this lesson you will…</a:t>
            </a:r>
          </a:p>
          <a:p>
            <a:pPr marL="457200" indent="-457200">
              <a:buFont typeface="Arial" panose="020B0604020202020204" pitchFamily="34" charset="0"/>
              <a:buChar char="•"/>
            </a:pPr>
            <a:r>
              <a:rPr lang="en-US" dirty="0"/>
              <a:t>Calculate torque</a:t>
            </a:r>
          </a:p>
          <a:p>
            <a:pPr marL="457200" indent="-457200">
              <a:buFont typeface="Arial" panose="020B0604020202020204" pitchFamily="34" charset="0"/>
              <a:buChar char="•"/>
            </a:pPr>
            <a:r>
              <a:rPr lang="en-US" dirty="0"/>
              <a:t>Apply torque to equilibrium problems</a:t>
            </a:r>
          </a:p>
        </p:txBody>
      </p:sp>
      <p:sp>
        <p:nvSpPr>
          <p:cNvPr id="4" name="TextBox 3">
            <a:extLst>
              <a:ext uri="{FF2B5EF4-FFF2-40B4-BE49-F238E27FC236}">
                <a16:creationId xmlns:a16="http://schemas.microsoft.com/office/drawing/2014/main" id="{7AC6BDE4-9E5B-E652-B021-9CD319B4CDF6}"/>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22968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27556-DEFC-BB24-D870-2FC67F8B0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F7500-3474-9B0D-E56B-F4E04795366D}"/>
              </a:ext>
            </a:extLst>
          </p:cNvPr>
          <p:cNvSpPr>
            <a:spLocks noGrp="1"/>
          </p:cNvSpPr>
          <p:nvPr>
            <p:ph type="title"/>
          </p:nvPr>
        </p:nvSpPr>
        <p:spPr/>
        <p:txBody>
          <a:bodyPr>
            <a:noAutofit/>
          </a:bodyPr>
          <a:lstStyle/>
          <a:p>
            <a:r>
              <a:rPr lang="en-US" sz="4800" dirty="0"/>
              <a:t>3-04 Torque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B75A2D-8091-541A-A7CF-191117837361}"/>
                  </a:ext>
                </a:extLst>
              </p:cNvPr>
              <p:cNvSpPr>
                <a:spLocks noGrp="1"/>
              </p:cNvSpPr>
              <p:nvPr>
                <p:ph idx="1"/>
              </p:nvPr>
            </p:nvSpPr>
            <p:spPr/>
            <p:txBody>
              <a:bodyPr>
                <a:normAutofit lnSpcReduction="10000"/>
              </a:bodyPr>
              <a:lstStyle/>
              <a:p>
                <a:r>
                  <a:rPr lang="en-US" dirty="0"/>
                  <a:t>Statics</a:t>
                </a:r>
              </a:p>
              <a:p>
                <a:pPr lvl="1"/>
                <a:r>
                  <a:rPr lang="en-US" dirty="0"/>
                  <a:t>Study of forces in equilibrium</a:t>
                </a:r>
              </a:p>
              <a:p>
                <a:pPr lvl="1"/>
                <a:r>
                  <a:rPr lang="en-US" dirty="0"/>
                  <a:t>Equilibrium means no acceleration</a:t>
                </a:r>
              </a:p>
              <a:p>
                <a:r>
                  <a:rPr lang="en-US" dirty="0"/>
                  <a:t>First condition of equilibrium</a:t>
                </a:r>
              </a:p>
              <a:p>
                <a:pPr lvl="1"/>
                <a14:m>
                  <m:oMath xmlns:m="http://schemas.openxmlformats.org/officeDocument/2006/math">
                    <m:r>
                      <a:rPr lang="en-US" b="0" i="1" smtClean="0">
                        <a:latin typeface="Cambria Math"/>
                      </a:rPr>
                      <m:t>𝑛𝑒𝑡</m:t>
                    </m:r>
                    <m:r>
                      <a:rPr lang="en-US" b="0" i="1" smtClean="0">
                        <a:latin typeface="Cambria Math"/>
                      </a:rPr>
                      <m:t> </m:t>
                    </m:r>
                    <m:r>
                      <a:rPr lang="en-US" b="0" i="1" smtClean="0">
                        <a:latin typeface="Cambria Math"/>
                      </a:rPr>
                      <m:t>𝐹</m:t>
                    </m:r>
                    <m:r>
                      <a:rPr lang="en-US" b="0" i="1" smtClean="0">
                        <a:latin typeface="Cambria Math"/>
                      </a:rPr>
                      <m:t>=0</m:t>
                    </m:r>
                  </m:oMath>
                </a14:m>
                <a:endParaRPr lang="en-US" b="0"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𝑥</m:t>
                        </m:r>
                      </m:sub>
                    </m:sSub>
                    <m:r>
                      <a:rPr lang="en-US" b="0" i="1" smtClean="0">
                        <a:latin typeface="Cambria Math"/>
                      </a:rPr>
                      <m:t>=0</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𝑦</m:t>
                        </m:r>
                      </m:sub>
                    </m:sSub>
                    <m:r>
                      <a:rPr lang="en-US" b="0" i="1" smtClean="0">
                        <a:latin typeface="Cambria Math"/>
                      </a:rPr>
                      <m:t>=0</m:t>
                    </m:r>
                  </m:oMath>
                </a14:m>
                <a:endParaRPr lang="en-US" dirty="0"/>
              </a:p>
              <a:p>
                <a:pPr lvl="2"/>
                <a:r>
                  <a:rPr lang="en-US" dirty="0"/>
                  <a:t>They can still rotate, so…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333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D76608D8-A9C9-C8B6-AC16-A420E23422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85" r="35030"/>
          <a:stretch/>
        </p:blipFill>
        <p:spPr bwMode="auto">
          <a:xfrm>
            <a:off x="8940800" y="4191001"/>
            <a:ext cx="2996163" cy="224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3D3BAEA-F962-57FE-0F71-ECA9E52ADFEC}"/>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394712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20FF-CAD1-D56B-5579-17609B3AA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95382-1E72-6546-53F9-85EFD8A5B21E}"/>
              </a:ext>
            </a:extLst>
          </p:cNvPr>
          <p:cNvSpPr>
            <a:spLocks noGrp="1"/>
          </p:cNvSpPr>
          <p:nvPr>
            <p:ph type="title"/>
          </p:nvPr>
        </p:nvSpPr>
        <p:spPr/>
        <p:txBody>
          <a:bodyPr>
            <a:noAutofit/>
          </a:bodyPr>
          <a:lstStyle/>
          <a:p>
            <a:r>
              <a:rPr lang="en-US" sz="4800" dirty="0"/>
              <a:t>3-04 Torque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3C716C-D4A9-66C4-17B4-A6F54352185D}"/>
                  </a:ext>
                </a:extLst>
              </p:cNvPr>
              <p:cNvSpPr>
                <a:spLocks noGrp="1"/>
              </p:cNvSpPr>
              <p:nvPr>
                <p:ph idx="1"/>
              </p:nvPr>
            </p:nvSpPr>
            <p:spPr>
              <a:xfrm>
                <a:off x="0" y="1600200"/>
                <a:ext cx="12192000" cy="5029200"/>
              </a:xfrm>
            </p:spPr>
            <p:txBody>
              <a:bodyPr>
                <a:normAutofit fontScale="85000" lnSpcReduction="20000"/>
              </a:bodyPr>
              <a:lstStyle/>
              <a:p>
                <a:r>
                  <a:rPr lang="en-US" dirty="0"/>
                  <a:t>Think of opening a door</a:t>
                </a:r>
              </a:p>
              <a:p>
                <a:endParaRPr lang="en-US" dirty="0"/>
              </a:p>
              <a:p>
                <a:endParaRPr lang="en-US" dirty="0"/>
              </a:p>
              <a:p>
                <a:endParaRPr lang="en-US" dirty="0"/>
              </a:p>
              <a:p>
                <a:endParaRPr lang="en-US" dirty="0"/>
              </a:p>
              <a:p>
                <a:r>
                  <a:rPr lang="en-US" dirty="0"/>
                  <a:t>Which opens the door the best?</a:t>
                </a:r>
              </a:p>
              <a:p>
                <a:pPr lvl="1"/>
                <a:r>
                  <a:rPr lang="en-US" dirty="0"/>
                  <a:t>Picture a</a:t>
                </a:r>
              </a:p>
              <a:p>
                <a:r>
                  <a:rPr lang="en-US" dirty="0"/>
                  <a:t>Big force </a:t>
                </a:r>
                <a:r>
                  <a:rPr lang="en-US" dirty="0">
                    <a:sym typeface="Wingdings" pitchFamily="2" charset="2"/>
                  </a:rPr>
                  <a:t> large torque</a:t>
                </a:r>
              </a:p>
              <a:p>
                <a:r>
                  <a:rPr lang="en-US" dirty="0">
                    <a:sym typeface="Wingdings" pitchFamily="2" charset="2"/>
                  </a:rPr>
                  <a:t>Force away from pivot  large torque</a:t>
                </a:r>
              </a:p>
              <a:p>
                <a:r>
                  <a:rPr lang="en-US" dirty="0">
                    <a:sym typeface="Wingdings" pitchFamily="2" charset="2"/>
                  </a:rPr>
                  <a:t>Force directed </a:t>
                </a:r>
                <a14:m>
                  <m:oMath xmlns:m="http://schemas.openxmlformats.org/officeDocument/2006/math">
                    <m:r>
                      <a:rPr lang="en-US" b="0" i="1" smtClean="0">
                        <a:latin typeface="Cambria Math"/>
                        <a:sym typeface="Wingdings" pitchFamily="2" charset="2"/>
                      </a:rPr>
                      <m:t>⊥</m:t>
                    </m:r>
                  </m:oMath>
                </a14:m>
                <a:r>
                  <a:rPr lang="en-US" dirty="0">
                    <a:sym typeface="Wingdings" pitchFamily="2" charset="2"/>
                  </a:rPr>
                  <a:t> to door  large torque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0"/>
                <a:ext cx="12192000" cy="5029200"/>
              </a:xfrm>
              <a:blipFill>
                <a:blip r:embed="rId3"/>
                <a:stretch>
                  <a:fillRect l="-1000" t="-3515" b="-727"/>
                </a:stretch>
              </a:blipFill>
            </p:spPr>
            <p:txBody>
              <a:bodyPr/>
              <a:lstStyle/>
              <a:p>
                <a:r>
                  <a:rPr lang="en-US">
                    <a:noFill/>
                  </a:rPr>
                  <a:t> </a:t>
                </a:r>
              </a:p>
            </p:txBody>
          </p:sp>
        </mc:Fallback>
      </mc:AlternateContent>
      <p:pic>
        <p:nvPicPr>
          <p:cNvPr id="4" name="Picture 3" descr="F09.02.jpg">
            <a:extLst>
              <a:ext uri="{FF2B5EF4-FFF2-40B4-BE49-F238E27FC236}">
                <a16:creationId xmlns:a16="http://schemas.microsoft.com/office/drawing/2014/main" id="{A8636E89-8897-4EB6-DB46-EA3AB274250B}"/>
              </a:ext>
            </a:extLst>
          </p:cNvPr>
          <p:cNvPicPr>
            <a:picLocks noChangeAspect="1"/>
          </p:cNvPicPr>
          <p:nvPr/>
        </p:nvPicPr>
        <p:blipFill>
          <a:blip r:embed="rId4" cstate="print"/>
          <a:stretch>
            <a:fillRect/>
          </a:stretch>
        </p:blipFill>
        <p:spPr>
          <a:xfrm>
            <a:off x="203200" y="2129245"/>
            <a:ext cx="11785600" cy="1833155"/>
          </a:xfrm>
          <a:prstGeom prst="rect">
            <a:avLst/>
          </a:prstGeom>
        </p:spPr>
      </p:pic>
      <p:sp>
        <p:nvSpPr>
          <p:cNvPr id="5" name="TextBox 4">
            <a:extLst>
              <a:ext uri="{FF2B5EF4-FFF2-40B4-BE49-F238E27FC236}">
                <a16:creationId xmlns:a16="http://schemas.microsoft.com/office/drawing/2014/main" id="{8967C6FF-0131-1D87-DC2A-7518F9D37FB9}"/>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23815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7" presetClass="entr" presetSubtype="1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A1CB7-B28E-EE42-F225-E69FAC028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B1E8C-7EA3-844C-6D90-6DBD94E6E9EA}"/>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2E8B8C4F-C9B8-E24B-9102-80C3F8BA8140}"/>
              </a:ext>
            </a:extLst>
          </p:cNvPr>
          <p:cNvSpPr>
            <a:spLocks noGrp="1"/>
          </p:cNvSpPr>
          <p:nvPr>
            <p:ph idx="1"/>
          </p:nvPr>
        </p:nvSpPr>
        <p:spPr/>
        <p:txBody>
          <a:bodyPr>
            <a:normAutofit fontScale="77500" lnSpcReduction="20000"/>
          </a:bodyPr>
          <a:lstStyle/>
          <a:p>
            <a:r>
              <a:rPr lang="el-GR" i="1" dirty="0"/>
              <a:t>τ</a:t>
            </a:r>
            <a:r>
              <a:rPr lang="en-US" dirty="0"/>
              <a:t> = </a:t>
            </a:r>
            <a:r>
              <a:rPr lang="en-US" i="1" dirty="0"/>
              <a:t>F</a:t>
            </a:r>
            <a:r>
              <a:rPr lang="en-US" dirty="0"/>
              <a:t> × </a:t>
            </a:r>
            <a:r>
              <a:rPr lang="en-US" i="1" dirty="0"/>
              <a:t>r</a:t>
            </a:r>
          </a:p>
          <a:p>
            <a:pPr lvl="1"/>
            <a:r>
              <a:rPr lang="en-US" dirty="0"/>
              <a:t>This means we use the component of the force that is perpendicular to the lever arm</a:t>
            </a:r>
          </a:p>
          <a:p>
            <a:r>
              <a:rPr lang="el-GR" i="1" dirty="0"/>
              <a:t>τ</a:t>
            </a:r>
            <a:r>
              <a:rPr lang="en-US" dirty="0"/>
              <a:t> = </a:t>
            </a:r>
            <a:r>
              <a:rPr lang="en-US" i="1" dirty="0"/>
              <a:t>F</a:t>
            </a:r>
            <a:r>
              <a:rPr lang="en-US" baseline="-25000" dirty="0">
                <a:sym typeface="Symbol"/>
              </a:rPr>
              <a:t></a:t>
            </a:r>
            <a:r>
              <a:rPr lang="en-US" dirty="0"/>
              <a:t> </a:t>
            </a:r>
            <a:r>
              <a:rPr lang="en-US" i="1" dirty="0"/>
              <a:t>r</a:t>
            </a:r>
          </a:p>
          <a:p>
            <a:r>
              <a:rPr lang="el-GR" i="1" dirty="0"/>
              <a:t>τ</a:t>
            </a:r>
            <a:r>
              <a:rPr lang="en-US" dirty="0"/>
              <a:t> = </a:t>
            </a:r>
            <a:r>
              <a:rPr lang="en-US" i="1" dirty="0"/>
              <a:t>F r</a:t>
            </a:r>
            <a:r>
              <a:rPr lang="en-US" dirty="0"/>
              <a:t> sin </a:t>
            </a:r>
            <a:r>
              <a:rPr lang="el-GR" i="1" dirty="0"/>
              <a:t>θ</a:t>
            </a:r>
            <a:endParaRPr lang="en-US" i="1" dirty="0"/>
          </a:p>
          <a:p>
            <a:pPr lvl="1"/>
            <a:r>
              <a:rPr lang="el-GR" dirty="0"/>
              <a:t>θ</a:t>
            </a:r>
            <a:r>
              <a:rPr lang="en-US" dirty="0"/>
              <a:t> is the angle between the force and the radius</a:t>
            </a:r>
          </a:p>
          <a:p>
            <a:endParaRPr lang="en-US" dirty="0"/>
          </a:p>
          <a:p>
            <a:r>
              <a:rPr lang="en-US" dirty="0"/>
              <a:t>Unit: Nm</a:t>
            </a:r>
          </a:p>
          <a:p>
            <a:pPr lvl="1"/>
            <a:r>
              <a:rPr lang="en-US" dirty="0"/>
              <a:t>CCW </a:t>
            </a:r>
            <a:r>
              <a:rPr lang="en-US" dirty="0">
                <a:sym typeface="Wingdings" pitchFamily="2" charset="2"/>
              </a:rPr>
              <a:t> +</a:t>
            </a:r>
          </a:p>
          <a:p>
            <a:pPr lvl="1"/>
            <a:r>
              <a:rPr lang="en-US" dirty="0">
                <a:sym typeface="Wingdings" pitchFamily="2" charset="2"/>
              </a:rPr>
              <a:t>CW  −</a:t>
            </a:r>
            <a:endParaRPr lang="en-US" dirty="0"/>
          </a:p>
          <a:p>
            <a:endParaRPr lang="en-US" dirty="0"/>
          </a:p>
          <a:p>
            <a:endParaRPr lang="en-US" dirty="0"/>
          </a:p>
        </p:txBody>
      </p:sp>
      <p:pic>
        <p:nvPicPr>
          <p:cNvPr id="4" name="Picture 3" descr="F09.03.jpg">
            <a:extLst>
              <a:ext uri="{FF2B5EF4-FFF2-40B4-BE49-F238E27FC236}">
                <a16:creationId xmlns:a16="http://schemas.microsoft.com/office/drawing/2014/main" id="{90EE9437-4DB3-FA87-7CB7-2CCB954F0F75}"/>
              </a:ext>
            </a:extLst>
          </p:cNvPr>
          <p:cNvPicPr>
            <a:picLocks noChangeAspect="1"/>
          </p:cNvPicPr>
          <p:nvPr/>
        </p:nvPicPr>
        <p:blipFill>
          <a:blip r:embed="rId3" cstate="print"/>
          <a:srcRect r="66164" b="36842"/>
          <a:stretch>
            <a:fillRect/>
          </a:stretch>
        </p:blipFill>
        <p:spPr>
          <a:xfrm>
            <a:off x="8432800" y="4343400"/>
            <a:ext cx="3556000" cy="2329683"/>
          </a:xfrm>
          <a:prstGeom prst="rect">
            <a:avLst/>
          </a:prstGeom>
        </p:spPr>
      </p:pic>
      <p:sp>
        <p:nvSpPr>
          <p:cNvPr id="5" name="TextBox 4">
            <a:extLst>
              <a:ext uri="{FF2B5EF4-FFF2-40B4-BE49-F238E27FC236}">
                <a16:creationId xmlns:a16="http://schemas.microsoft.com/office/drawing/2014/main" id="{2F42B998-E937-868A-FF67-617944BABBBD}"/>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15187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B6E0-D313-EBCF-63A6-9BC45EA602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A761B8-62B6-29EE-3B4A-5A99E60D98E3}"/>
              </a:ext>
            </a:extLst>
          </p:cNvPr>
          <p:cNvSpPr/>
          <p:nvPr/>
        </p:nvSpPr>
        <p:spPr>
          <a:xfrm>
            <a:off x="9753600" y="4724400"/>
            <a:ext cx="2438400" cy="2133600"/>
          </a:xfrm>
          <a:prstGeom prst="rect">
            <a:avLst/>
          </a:prstGeom>
          <a:solidFill>
            <a:srgbClr val="EDEBE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06297669-0F2F-396A-3BC0-92D5756363DE}"/>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2E31DF2B-1130-49DF-DBF9-7B8179AF2713}"/>
              </a:ext>
            </a:extLst>
          </p:cNvPr>
          <p:cNvSpPr>
            <a:spLocks noGrp="1"/>
          </p:cNvSpPr>
          <p:nvPr>
            <p:ph idx="1"/>
          </p:nvPr>
        </p:nvSpPr>
        <p:spPr/>
        <p:txBody>
          <a:bodyPr>
            <a:normAutofit fontScale="92500" lnSpcReduction="10000"/>
          </a:bodyPr>
          <a:lstStyle/>
          <a:p>
            <a:r>
              <a:rPr lang="en-US" sz="3200" dirty="0"/>
              <a:t>You are meeting the parents of your new “special” friend for the first time.  After being at their house for a couple of hours, you walk out to discover the little brother has let all the air out of one of your tires.  Not knowing the reason for the flat tire, you decide to change it.  You have a 50-cm long lug-wrench attached to a </a:t>
            </a:r>
            <a:r>
              <a:rPr lang="en-US" sz="3200" dirty="0" err="1"/>
              <a:t>lugnut</a:t>
            </a:r>
            <a:r>
              <a:rPr lang="en-US" sz="3200" dirty="0"/>
              <a:t> as shown.  If 900 Nm of torque is needed, how much force is needed?</a:t>
            </a:r>
          </a:p>
          <a:p>
            <a:endParaRPr lang="en-US" sz="3200" dirty="0"/>
          </a:p>
          <a:p>
            <a:r>
              <a:rPr lang="en-US" sz="3200" dirty="0"/>
              <a:t>F = 2078 N</a:t>
            </a:r>
          </a:p>
          <a:p>
            <a:endParaRPr lang="en-US" sz="3200" dirty="0"/>
          </a:p>
          <a:p>
            <a:r>
              <a:rPr lang="en-US" sz="3200" dirty="0"/>
              <a:t>Less force required if pushed at 90°</a:t>
            </a:r>
          </a:p>
        </p:txBody>
      </p:sp>
      <p:grpSp>
        <p:nvGrpSpPr>
          <p:cNvPr id="4" name="Group 3">
            <a:extLst>
              <a:ext uri="{FF2B5EF4-FFF2-40B4-BE49-F238E27FC236}">
                <a16:creationId xmlns:a16="http://schemas.microsoft.com/office/drawing/2014/main" id="{026B1B2D-924F-522D-A47F-EC3A0269DBE1}"/>
              </a:ext>
            </a:extLst>
          </p:cNvPr>
          <p:cNvGrpSpPr/>
          <p:nvPr/>
        </p:nvGrpSpPr>
        <p:grpSpPr>
          <a:xfrm>
            <a:off x="8229600" y="4038600"/>
            <a:ext cx="3048000" cy="2590800"/>
            <a:chOff x="5638800" y="4038600"/>
            <a:chExt cx="2819400" cy="2590800"/>
          </a:xfrm>
        </p:grpSpPr>
        <p:pic>
          <p:nvPicPr>
            <p:cNvPr id="5" name="Picture 4" descr="lug wrench 3.jpg">
              <a:extLst>
                <a:ext uri="{FF2B5EF4-FFF2-40B4-BE49-F238E27FC236}">
                  <a16:creationId xmlns:a16="http://schemas.microsoft.com/office/drawing/2014/main" id="{76BE57D6-4635-9CE0-BE57-6466369596BE}"/>
                </a:ext>
              </a:extLst>
            </p:cNvPr>
            <p:cNvPicPr>
              <a:picLocks noChangeAspect="1"/>
            </p:cNvPicPr>
            <p:nvPr/>
          </p:nvPicPr>
          <p:blipFill>
            <a:blip r:embed="rId3" cstate="print"/>
            <a:stretch>
              <a:fillRect/>
            </a:stretch>
          </p:blipFill>
          <p:spPr>
            <a:xfrm>
              <a:off x="5638800" y="4191000"/>
              <a:ext cx="2438400" cy="2438400"/>
            </a:xfrm>
            <a:prstGeom prst="rect">
              <a:avLst/>
            </a:prstGeom>
          </p:spPr>
        </p:pic>
        <p:cxnSp>
          <p:nvCxnSpPr>
            <p:cNvPr id="7" name="Straight Arrow Connector 6">
              <a:extLst>
                <a:ext uri="{FF2B5EF4-FFF2-40B4-BE49-F238E27FC236}">
                  <a16:creationId xmlns:a16="http://schemas.microsoft.com/office/drawing/2014/main" id="{072CC075-CE68-5D58-3D21-0BEC6D9FDEAD}"/>
                </a:ext>
              </a:extLst>
            </p:cNvPr>
            <p:cNvCxnSpPr/>
            <p:nvPr/>
          </p:nvCxnSpPr>
          <p:spPr>
            <a:xfrm rot="5400000">
              <a:off x="7620000" y="4191000"/>
              <a:ext cx="9906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BCD3252C-EB48-7C5F-9FB2-B7ECC6ABBBD4}"/>
                </a:ext>
              </a:extLst>
            </p:cNvPr>
            <p:cNvSpPr/>
            <p:nvPr/>
          </p:nvSpPr>
          <p:spPr>
            <a:xfrm>
              <a:off x="7315200" y="4724400"/>
              <a:ext cx="685800" cy="685800"/>
            </a:xfrm>
            <a:prstGeom prst="arc">
              <a:avLst>
                <a:gd name="adj1" fmla="val 10754769"/>
                <a:gd name="adj2" fmla="val 1872652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TextBox 8">
              <a:extLst>
                <a:ext uri="{FF2B5EF4-FFF2-40B4-BE49-F238E27FC236}">
                  <a16:creationId xmlns:a16="http://schemas.microsoft.com/office/drawing/2014/main" id="{549D73DC-4401-8F66-1E4C-267CBA0254AA}"/>
                </a:ext>
              </a:extLst>
            </p:cNvPr>
            <p:cNvSpPr txBox="1"/>
            <p:nvPr/>
          </p:nvSpPr>
          <p:spPr>
            <a:xfrm>
              <a:off x="6954520" y="4431268"/>
              <a:ext cx="817880" cy="461665"/>
            </a:xfrm>
            <a:prstGeom prst="rect">
              <a:avLst/>
            </a:prstGeom>
            <a:noFill/>
          </p:spPr>
          <p:txBody>
            <a:bodyPr wrap="square" rtlCol="0">
              <a:spAutoFit/>
            </a:bodyPr>
            <a:lstStyle/>
            <a:p>
              <a:r>
                <a:rPr lang="en-US" sz="2400" dirty="0">
                  <a:solidFill>
                    <a:schemeClr val="bg1"/>
                  </a:solidFill>
                </a:rPr>
                <a:t>120°</a:t>
              </a:r>
            </a:p>
          </p:txBody>
        </p:sp>
      </p:grpSp>
      <p:sp>
        <p:nvSpPr>
          <p:cNvPr id="10" name="TextBox 9">
            <a:extLst>
              <a:ext uri="{FF2B5EF4-FFF2-40B4-BE49-F238E27FC236}">
                <a16:creationId xmlns:a16="http://schemas.microsoft.com/office/drawing/2014/main" id="{42CB485E-A6BA-A743-084D-A5016C86A7A6}"/>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18575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F710E-3D6B-3E1F-32FB-47FE74374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F36EE-19BD-C52A-05A0-A9698800B5AC}"/>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D7FBC937-B4DC-DDAA-8875-37C3D672813B}"/>
              </a:ext>
            </a:extLst>
          </p:cNvPr>
          <p:cNvSpPr>
            <a:spLocks noGrp="1"/>
          </p:cNvSpPr>
          <p:nvPr>
            <p:ph idx="1"/>
          </p:nvPr>
        </p:nvSpPr>
        <p:spPr/>
        <p:txBody>
          <a:bodyPr/>
          <a:lstStyle/>
          <a:p>
            <a:r>
              <a:rPr lang="en-US" dirty="0"/>
              <a:t>Second condition of equilibrium</a:t>
            </a:r>
          </a:p>
          <a:p>
            <a:pPr lvl="1"/>
            <a:r>
              <a:rPr lang="en-US" dirty="0"/>
              <a:t>Net torque = 0</a:t>
            </a:r>
          </a:p>
          <a:p>
            <a:pPr lvl="1"/>
            <a:endParaRPr lang="en-US" dirty="0"/>
          </a:p>
          <a:p>
            <a:endParaRPr lang="en-US" dirty="0"/>
          </a:p>
        </p:txBody>
      </p:sp>
      <p:sp>
        <p:nvSpPr>
          <p:cNvPr id="4" name="TextBox 3">
            <a:extLst>
              <a:ext uri="{FF2B5EF4-FFF2-40B4-BE49-F238E27FC236}">
                <a16:creationId xmlns:a16="http://schemas.microsoft.com/office/drawing/2014/main" id="{B911EA27-97A6-11E1-F5A3-89B8204643E2}"/>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344988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D349-FCFB-0448-E94E-F7D4388A9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0C496-5B2B-0F39-D2C0-EA32D42023C0}"/>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4B21A3D6-966F-987D-9250-9002899CBF3A}"/>
              </a:ext>
            </a:extLst>
          </p:cNvPr>
          <p:cNvSpPr>
            <a:spLocks noGrp="1"/>
          </p:cNvSpPr>
          <p:nvPr>
            <p:ph idx="1"/>
          </p:nvPr>
        </p:nvSpPr>
        <p:spPr>
          <a:xfrm>
            <a:off x="0" y="1380391"/>
            <a:ext cx="12192000" cy="5466740"/>
          </a:xfrm>
        </p:spPr>
        <p:txBody>
          <a:bodyPr>
            <a:normAutofit lnSpcReduction="10000"/>
          </a:bodyPr>
          <a:lstStyle/>
          <a:p>
            <a:r>
              <a:rPr lang="en-US" sz="2800" dirty="0"/>
              <a:t>A 5 m, 10 kg seesaw is balanced by a little girl (25 kg) and her father (80 kg) at opposite ends as shown below. How far from the seesaw’s center of mass must the fulcrum be placed?</a:t>
            </a:r>
          </a:p>
          <a:p>
            <a:pPr lvl="1"/>
            <a:r>
              <a:rPr lang="en-US" sz="2800" dirty="0"/>
              <a:t>1.20 m</a:t>
            </a:r>
          </a:p>
          <a:p>
            <a:pPr lvl="1"/>
            <a:endParaRPr lang="en-US" sz="2800" dirty="0"/>
          </a:p>
          <a:p>
            <a:pPr lvl="1"/>
            <a:endParaRPr lang="en-US" sz="2800" dirty="0"/>
          </a:p>
          <a:p>
            <a:pPr lvl="1"/>
            <a:endParaRPr lang="en-US" sz="2800" dirty="0"/>
          </a:p>
          <a:p>
            <a:pPr lvl="1"/>
            <a:endParaRPr lang="en-US" sz="2800" dirty="0"/>
          </a:p>
          <a:p>
            <a:r>
              <a:rPr lang="en-US" sz="2800" dirty="0"/>
              <a:t>How much force</a:t>
            </a:r>
            <a:br>
              <a:rPr lang="en-US" sz="2800" dirty="0"/>
            </a:br>
            <a:r>
              <a:rPr lang="en-US" sz="2800" dirty="0"/>
              <a:t>must the fulcrum </a:t>
            </a:r>
            <a:br>
              <a:rPr lang="en-US" sz="2800" dirty="0"/>
            </a:br>
            <a:r>
              <a:rPr lang="en-US" sz="2800" dirty="0"/>
              <a:t>support?</a:t>
            </a:r>
          </a:p>
          <a:p>
            <a:pPr lvl="1"/>
            <a:r>
              <a:rPr lang="en-US" sz="2800"/>
              <a:t>1130 </a:t>
            </a:r>
            <a:r>
              <a:rPr lang="en-US" sz="2800" dirty="0"/>
              <a:t>N</a:t>
            </a:r>
            <a:endParaRPr lang="en-US" dirty="0"/>
          </a:p>
        </p:txBody>
      </p:sp>
      <p:grpSp>
        <p:nvGrpSpPr>
          <p:cNvPr id="43" name="Group 42">
            <a:extLst>
              <a:ext uri="{FF2B5EF4-FFF2-40B4-BE49-F238E27FC236}">
                <a16:creationId xmlns:a16="http://schemas.microsoft.com/office/drawing/2014/main" id="{18D426C5-6179-9D74-A9F6-6778EA775AC0}"/>
              </a:ext>
            </a:extLst>
          </p:cNvPr>
          <p:cNvGrpSpPr/>
          <p:nvPr/>
        </p:nvGrpSpPr>
        <p:grpSpPr>
          <a:xfrm>
            <a:off x="5921312" y="3333362"/>
            <a:ext cx="4490097" cy="2138064"/>
            <a:chOff x="1585427" y="4038600"/>
            <a:chExt cx="3367573" cy="2138065"/>
          </a:xfrm>
        </p:grpSpPr>
        <p:sp>
          <p:nvSpPr>
            <p:cNvPr id="5" name="Rectangle 4">
              <a:extLst>
                <a:ext uri="{FF2B5EF4-FFF2-40B4-BE49-F238E27FC236}">
                  <a16:creationId xmlns:a16="http://schemas.microsoft.com/office/drawing/2014/main" id="{02FE9B6A-76D1-AAF2-0979-62AF8FD3875B}"/>
                </a:ext>
              </a:extLst>
            </p:cNvPr>
            <p:cNvSpPr/>
            <p:nvPr/>
          </p:nvSpPr>
          <p:spPr>
            <a:xfrm>
              <a:off x="1600200" y="5029200"/>
              <a:ext cx="3352800" cy="152400"/>
            </a:xfrm>
            <a:prstGeom prst="rect">
              <a:avLst/>
            </a:prstGeom>
            <a:solidFill>
              <a:schemeClr val="tx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Isosceles Triangle 5">
              <a:extLst>
                <a:ext uri="{FF2B5EF4-FFF2-40B4-BE49-F238E27FC236}">
                  <a16:creationId xmlns:a16="http://schemas.microsoft.com/office/drawing/2014/main" id="{55B6DB73-E433-C652-F1D0-5721FEAF0840}"/>
                </a:ext>
              </a:extLst>
            </p:cNvPr>
            <p:cNvSpPr/>
            <p:nvPr/>
          </p:nvSpPr>
          <p:spPr>
            <a:xfrm>
              <a:off x="3616390" y="5187820"/>
              <a:ext cx="533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a:extLst>
                <a:ext uri="{FF2B5EF4-FFF2-40B4-BE49-F238E27FC236}">
                  <a16:creationId xmlns:a16="http://schemas.microsoft.com/office/drawing/2014/main" id="{4CD97401-C127-67B8-5B29-6764EAFBBB40}"/>
                </a:ext>
              </a:extLst>
            </p:cNvPr>
            <p:cNvGrpSpPr/>
            <p:nvPr/>
          </p:nvGrpSpPr>
          <p:grpSpPr>
            <a:xfrm>
              <a:off x="4648200" y="4038600"/>
              <a:ext cx="304800" cy="990600"/>
              <a:chOff x="5791200" y="3657600"/>
              <a:chExt cx="304800" cy="990600"/>
            </a:xfrm>
          </p:grpSpPr>
          <p:cxnSp>
            <p:nvCxnSpPr>
              <p:cNvPr id="8" name="Straight Connector 7">
                <a:extLst>
                  <a:ext uri="{FF2B5EF4-FFF2-40B4-BE49-F238E27FC236}">
                    <a16:creationId xmlns:a16="http://schemas.microsoft.com/office/drawing/2014/main" id="{96BBB610-3FB7-31F6-C035-E6E67D910DD2}"/>
                  </a:ext>
                </a:extLst>
              </p:cNvPr>
              <p:cNvCxnSpPr/>
              <p:nvPr/>
            </p:nvCxnSpPr>
            <p:spPr>
              <a:xfrm flipV="1">
                <a:off x="5791200" y="4419600"/>
                <a:ext cx="152400" cy="22860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ABF01C-33D9-E66A-F585-F2EE7A5E1E5A}"/>
                  </a:ext>
                </a:extLst>
              </p:cNvPr>
              <p:cNvCxnSpPr/>
              <p:nvPr/>
            </p:nvCxnSpPr>
            <p:spPr>
              <a:xfrm>
                <a:off x="5943600" y="4419600"/>
                <a:ext cx="152400" cy="22860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A39DB7-DB67-1DDC-9444-863023EC9E63}"/>
                  </a:ext>
                </a:extLst>
              </p:cNvPr>
              <p:cNvCxnSpPr/>
              <p:nvPr/>
            </p:nvCxnSpPr>
            <p:spPr>
              <a:xfrm flipV="1">
                <a:off x="5943600" y="3958469"/>
                <a:ext cx="0" cy="461131"/>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851BFD-63C4-CF70-E95B-92902FEF8882}"/>
                  </a:ext>
                </a:extLst>
              </p:cNvPr>
              <p:cNvCxnSpPr/>
              <p:nvPr/>
            </p:nvCxnSpPr>
            <p:spPr>
              <a:xfrm>
                <a:off x="5791200" y="4189034"/>
                <a:ext cx="304800"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Smiley Face 19">
                <a:extLst>
                  <a:ext uri="{FF2B5EF4-FFF2-40B4-BE49-F238E27FC236}">
                    <a16:creationId xmlns:a16="http://schemas.microsoft.com/office/drawing/2014/main" id="{60F911EA-DE25-603B-F32D-6F21D6C29253}"/>
                  </a:ext>
                </a:extLst>
              </p:cNvPr>
              <p:cNvSpPr/>
              <p:nvPr/>
            </p:nvSpPr>
            <p:spPr>
              <a:xfrm>
                <a:off x="5791200" y="3657600"/>
                <a:ext cx="304800" cy="304800"/>
              </a:xfrm>
              <a:prstGeom prst="smileyFace">
                <a:avLst/>
              </a:prstGeom>
              <a:solidFill>
                <a:schemeClr val="accent4">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1" name="Group 30">
              <a:extLst>
                <a:ext uri="{FF2B5EF4-FFF2-40B4-BE49-F238E27FC236}">
                  <a16:creationId xmlns:a16="http://schemas.microsoft.com/office/drawing/2014/main" id="{E069F8B1-08D8-96A4-8AAB-DACF31AB480C}"/>
                </a:ext>
              </a:extLst>
            </p:cNvPr>
            <p:cNvGrpSpPr/>
            <p:nvPr/>
          </p:nvGrpSpPr>
          <p:grpSpPr>
            <a:xfrm>
              <a:off x="1585427" y="4419600"/>
              <a:ext cx="228600" cy="609600"/>
              <a:chOff x="6477000" y="3429000"/>
              <a:chExt cx="228600" cy="609600"/>
            </a:xfrm>
          </p:grpSpPr>
          <p:sp>
            <p:nvSpPr>
              <p:cNvPr id="22" name="Isosceles Triangle 21">
                <a:extLst>
                  <a:ext uri="{FF2B5EF4-FFF2-40B4-BE49-F238E27FC236}">
                    <a16:creationId xmlns:a16="http://schemas.microsoft.com/office/drawing/2014/main" id="{432B1A2B-04FC-A10C-A3EE-34EC0D3B275B}"/>
                  </a:ext>
                </a:extLst>
              </p:cNvPr>
              <p:cNvSpPr/>
              <p:nvPr/>
            </p:nvSpPr>
            <p:spPr>
              <a:xfrm>
                <a:off x="6477000" y="3810000"/>
                <a:ext cx="228600" cy="148469"/>
              </a:xfrm>
              <a:prstGeom prst="triangle">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4" name="Straight Connector 23">
                <a:extLst>
                  <a:ext uri="{FF2B5EF4-FFF2-40B4-BE49-F238E27FC236}">
                    <a16:creationId xmlns:a16="http://schemas.microsoft.com/office/drawing/2014/main" id="{ED654378-ECDE-21AC-F81D-DBA5155C7D20}"/>
                  </a:ext>
                </a:extLst>
              </p:cNvPr>
              <p:cNvCxnSpPr/>
              <p:nvPr/>
            </p:nvCxnSpPr>
            <p:spPr>
              <a:xfrm flipV="1">
                <a:off x="6553200" y="3962400"/>
                <a:ext cx="0" cy="762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C88C42-8BCF-3BA4-A99B-CA29F2E771D7}"/>
                  </a:ext>
                </a:extLst>
              </p:cNvPr>
              <p:cNvCxnSpPr/>
              <p:nvPr/>
            </p:nvCxnSpPr>
            <p:spPr>
              <a:xfrm flipH="1" flipV="1">
                <a:off x="6629400" y="3962400"/>
                <a:ext cx="0" cy="762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E746BF-1AF0-422A-873F-10938C5EB524}"/>
                  </a:ext>
                </a:extLst>
              </p:cNvPr>
              <p:cNvCxnSpPr>
                <a:stCxn id="22" idx="0"/>
              </p:cNvCxnSpPr>
              <p:nvPr/>
            </p:nvCxnSpPr>
            <p:spPr>
              <a:xfrm flipV="1">
                <a:off x="6591300" y="3657600"/>
                <a:ext cx="0" cy="1524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 name="Smiley Face 27">
                <a:extLst>
                  <a:ext uri="{FF2B5EF4-FFF2-40B4-BE49-F238E27FC236}">
                    <a16:creationId xmlns:a16="http://schemas.microsoft.com/office/drawing/2014/main" id="{35FF79BA-9CFD-6EEA-3F97-3AD45B40D649}"/>
                  </a:ext>
                </a:extLst>
              </p:cNvPr>
              <p:cNvSpPr/>
              <p:nvPr/>
            </p:nvSpPr>
            <p:spPr>
              <a:xfrm>
                <a:off x="6477000" y="3429000"/>
                <a:ext cx="228600" cy="228600"/>
              </a:xfrm>
              <a:prstGeom prst="smileyFace">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a:extLst>
                  <a:ext uri="{FF2B5EF4-FFF2-40B4-BE49-F238E27FC236}">
                    <a16:creationId xmlns:a16="http://schemas.microsoft.com/office/drawing/2014/main" id="{ACCA5393-1768-7328-886B-E2A070BD145A}"/>
                  </a:ext>
                </a:extLst>
              </p:cNvPr>
              <p:cNvCxnSpPr/>
              <p:nvPr/>
            </p:nvCxnSpPr>
            <p:spPr>
              <a:xfrm>
                <a:off x="6477000" y="3733800"/>
                <a:ext cx="228600"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2B7BEB22-6EA2-835D-E60C-36425C0996F0}"/>
                </a:ext>
              </a:extLst>
            </p:cNvPr>
            <p:cNvCxnSpPr/>
            <p:nvPr/>
          </p:nvCxnSpPr>
          <p:spPr>
            <a:xfrm>
              <a:off x="1600200" y="5715000"/>
              <a:ext cx="3352800" cy="0"/>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66A13C6-77C4-8D3F-70DB-F743082565A6}"/>
                </a:ext>
              </a:extLst>
            </p:cNvPr>
            <p:cNvCxnSpPr>
              <a:stCxn id="5" idx="2"/>
            </p:cNvCxnSpPr>
            <p:nvPr/>
          </p:nvCxnSpPr>
          <p:spPr>
            <a:xfrm>
              <a:off x="3276600" y="5181600"/>
              <a:ext cx="0" cy="31102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AF9940F-A6CF-E0E8-9E39-3CC8878EC720}"/>
                </a:ext>
              </a:extLst>
            </p:cNvPr>
            <p:cNvCxnSpPr/>
            <p:nvPr/>
          </p:nvCxnSpPr>
          <p:spPr>
            <a:xfrm>
              <a:off x="3276600" y="4800600"/>
              <a:ext cx="606490" cy="0"/>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671FE60-A036-015C-BE0F-A6762229B855}"/>
                </a:ext>
              </a:extLst>
            </p:cNvPr>
            <p:cNvSpPr txBox="1"/>
            <p:nvPr/>
          </p:nvSpPr>
          <p:spPr>
            <a:xfrm>
              <a:off x="3959289" y="4038600"/>
              <a:ext cx="687355" cy="461665"/>
            </a:xfrm>
            <a:prstGeom prst="rect">
              <a:avLst/>
            </a:prstGeom>
            <a:noFill/>
          </p:spPr>
          <p:txBody>
            <a:bodyPr wrap="square" rtlCol="0">
              <a:spAutoFit/>
            </a:bodyPr>
            <a:lstStyle/>
            <a:p>
              <a:r>
                <a:rPr lang="en-US" sz="2400" dirty="0"/>
                <a:t>80 kg</a:t>
              </a:r>
            </a:p>
          </p:txBody>
        </p:sp>
        <p:sp>
          <p:nvSpPr>
            <p:cNvPr id="39" name="TextBox 38">
              <a:extLst>
                <a:ext uri="{FF2B5EF4-FFF2-40B4-BE49-F238E27FC236}">
                  <a16:creationId xmlns:a16="http://schemas.microsoft.com/office/drawing/2014/main" id="{8E896D6C-E1A6-B61B-C152-B2A556798273}"/>
                </a:ext>
              </a:extLst>
            </p:cNvPr>
            <p:cNvSpPr txBox="1"/>
            <p:nvPr/>
          </p:nvSpPr>
          <p:spPr>
            <a:xfrm>
              <a:off x="1860679" y="4419600"/>
              <a:ext cx="687355" cy="461665"/>
            </a:xfrm>
            <a:prstGeom prst="rect">
              <a:avLst/>
            </a:prstGeom>
            <a:noFill/>
          </p:spPr>
          <p:txBody>
            <a:bodyPr wrap="square" rtlCol="0">
              <a:spAutoFit/>
            </a:bodyPr>
            <a:lstStyle/>
            <a:p>
              <a:r>
                <a:rPr lang="en-US" sz="2400" dirty="0"/>
                <a:t>25 kg</a:t>
              </a:r>
            </a:p>
          </p:txBody>
        </p:sp>
        <p:sp>
          <p:nvSpPr>
            <p:cNvPr id="40" name="TextBox 39">
              <a:extLst>
                <a:ext uri="{FF2B5EF4-FFF2-40B4-BE49-F238E27FC236}">
                  <a16:creationId xmlns:a16="http://schemas.microsoft.com/office/drawing/2014/main" id="{949153DE-EB56-6DFD-8DE4-8B45307E416C}"/>
                </a:ext>
              </a:extLst>
            </p:cNvPr>
            <p:cNvSpPr txBox="1"/>
            <p:nvPr/>
          </p:nvSpPr>
          <p:spPr>
            <a:xfrm>
              <a:off x="3304593" y="4337439"/>
              <a:ext cx="687355" cy="461665"/>
            </a:xfrm>
            <a:prstGeom prst="rect">
              <a:avLst/>
            </a:prstGeom>
            <a:noFill/>
          </p:spPr>
          <p:txBody>
            <a:bodyPr wrap="square" rtlCol="0">
              <a:spAutoFit/>
            </a:bodyPr>
            <a:lstStyle/>
            <a:p>
              <a:r>
                <a:rPr lang="en-US" sz="2400" dirty="0"/>
                <a:t>x m</a:t>
              </a:r>
            </a:p>
          </p:txBody>
        </p:sp>
        <p:sp>
          <p:nvSpPr>
            <p:cNvPr id="41" name="TextBox 40">
              <a:extLst>
                <a:ext uri="{FF2B5EF4-FFF2-40B4-BE49-F238E27FC236}">
                  <a16:creationId xmlns:a16="http://schemas.microsoft.com/office/drawing/2014/main" id="{F96804D3-62B1-FCEE-46BF-D5DC833B356E}"/>
                </a:ext>
              </a:extLst>
            </p:cNvPr>
            <p:cNvSpPr txBox="1"/>
            <p:nvPr/>
          </p:nvSpPr>
          <p:spPr>
            <a:xfrm>
              <a:off x="2590800" y="5200262"/>
              <a:ext cx="687355" cy="461665"/>
            </a:xfrm>
            <a:prstGeom prst="rect">
              <a:avLst/>
            </a:prstGeom>
            <a:noFill/>
          </p:spPr>
          <p:txBody>
            <a:bodyPr wrap="square" rtlCol="0">
              <a:spAutoFit/>
            </a:bodyPr>
            <a:lstStyle/>
            <a:p>
              <a:r>
                <a:rPr lang="en-US" sz="2400" dirty="0"/>
                <a:t>10 kg</a:t>
              </a:r>
            </a:p>
          </p:txBody>
        </p:sp>
        <p:sp>
          <p:nvSpPr>
            <p:cNvPr id="42" name="TextBox 41">
              <a:extLst>
                <a:ext uri="{FF2B5EF4-FFF2-40B4-BE49-F238E27FC236}">
                  <a16:creationId xmlns:a16="http://schemas.microsoft.com/office/drawing/2014/main" id="{975242B1-84A3-E2B5-5427-2FA5A4243129}"/>
                </a:ext>
              </a:extLst>
            </p:cNvPr>
            <p:cNvSpPr txBox="1"/>
            <p:nvPr/>
          </p:nvSpPr>
          <p:spPr>
            <a:xfrm>
              <a:off x="3048000" y="5715000"/>
              <a:ext cx="687355" cy="461665"/>
            </a:xfrm>
            <a:prstGeom prst="rect">
              <a:avLst/>
            </a:prstGeom>
            <a:noFill/>
          </p:spPr>
          <p:txBody>
            <a:bodyPr wrap="square" rtlCol="0">
              <a:spAutoFit/>
            </a:bodyPr>
            <a:lstStyle/>
            <a:p>
              <a:r>
                <a:rPr lang="en-US" sz="2400" dirty="0"/>
                <a:t>5 m</a:t>
              </a:r>
            </a:p>
          </p:txBody>
        </p:sp>
      </p:grpSp>
      <p:sp>
        <p:nvSpPr>
          <p:cNvPr id="4" name="TextBox 3">
            <a:extLst>
              <a:ext uri="{FF2B5EF4-FFF2-40B4-BE49-F238E27FC236}">
                <a16:creationId xmlns:a16="http://schemas.microsoft.com/office/drawing/2014/main" id="{D7FCE80C-9599-679B-7BC4-0B871C62A427}"/>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25777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F8E7-0361-4847-AD50-8DC7BCD2A5A8}"/>
              </a:ext>
            </a:extLst>
          </p:cNvPr>
          <p:cNvSpPr>
            <a:spLocks noGrp="1"/>
          </p:cNvSpPr>
          <p:nvPr>
            <p:ph type="title"/>
          </p:nvPr>
        </p:nvSpPr>
        <p:spPr/>
        <p:txBody>
          <a:bodyPr/>
          <a:lstStyle/>
          <a:p>
            <a:r>
              <a:rPr lang="en-US" dirty="0"/>
              <a:t>3-05 Moment of Inertia</a:t>
            </a:r>
          </a:p>
        </p:txBody>
      </p:sp>
      <p:sp>
        <p:nvSpPr>
          <p:cNvPr id="3" name="Text Placeholder 2">
            <a:extLst>
              <a:ext uri="{FF2B5EF4-FFF2-40B4-BE49-F238E27FC236}">
                <a16:creationId xmlns:a16="http://schemas.microsoft.com/office/drawing/2014/main" id="{5D96F36C-08D6-4FF4-8EF4-A26370266CCB}"/>
              </a:ext>
            </a:extLst>
          </p:cNvPr>
          <p:cNvSpPr>
            <a:spLocks noGrp="1"/>
          </p:cNvSpPr>
          <p:nvPr>
            <p:ph type="body" idx="1"/>
          </p:nvPr>
        </p:nvSpPr>
        <p:spPr/>
        <p:txBody>
          <a:bodyPr/>
          <a:lstStyle/>
          <a:p>
            <a:r>
              <a:rPr lang="en-US" dirty="0"/>
              <a:t>After this lesson you will…</a:t>
            </a:r>
          </a:p>
          <a:p>
            <a:pPr marL="457200" indent="-457200">
              <a:buFont typeface="Arial" panose="020B0604020202020204" pitchFamily="34" charset="0"/>
              <a:buChar char="•"/>
            </a:pPr>
            <a:r>
              <a:rPr lang="en-US" dirty="0"/>
              <a:t>Understand how the moment of inertia affects angular acceleration</a:t>
            </a:r>
          </a:p>
          <a:p>
            <a:pPr marL="457200" indent="-457200">
              <a:buFont typeface="Arial" panose="020B0604020202020204" pitchFamily="34" charset="0"/>
              <a:buChar char="•"/>
            </a:pPr>
            <a:r>
              <a:rPr lang="en-US" dirty="0"/>
              <a:t>Apply Newton’s Second Law for torques (</a:t>
            </a:r>
            <a:r>
              <a:rPr lang="en-US" i="1" dirty="0"/>
              <a:t>τ</a:t>
            </a:r>
            <a:r>
              <a:rPr lang="en-US" dirty="0"/>
              <a:t> = </a:t>
            </a:r>
            <a:r>
              <a:rPr lang="en-US" i="1" dirty="0"/>
              <a:t>I </a:t>
            </a:r>
            <a:r>
              <a:rPr lang="el-GR" i="1" dirty="0"/>
              <a:t>α</a:t>
            </a:r>
            <a:r>
              <a:rPr lang="en-US" dirty="0"/>
              <a:t>)</a:t>
            </a:r>
          </a:p>
        </p:txBody>
      </p:sp>
      <p:sp>
        <p:nvSpPr>
          <p:cNvPr id="4" name="TextBox 3">
            <a:extLst>
              <a:ext uri="{FF2B5EF4-FFF2-40B4-BE49-F238E27FC236}">
                <a16:creationId xmlns:a16="http://schemas.microsoft.com/office/drawing/2014/main" id="{1E191FEB-14C0-E09B-22FF-980932AF2FE2}"/>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63194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a:t>Newton’s Laws of motion primarily relate to straight-line motion.</a:t>
                </a:r>
              </a:p>
              <a:p>
                <a:r>
                  <a:rPr lang="en-US" dirty="0"/>
                  <a:t>Uniform Circular Motion</a:t>
                </a:r>
              </a:p>
              <a:p>
                <a:pPr lvl="1"/>
                <a:r>
                  <a:rPr lang="en-US" dirty="0"/>
                  <a:t>Motion in circle with constant speed</a:t>
                </a:r>
              </a:p>
              <a:p>
                <a:r>
                  <a:rPr lang="en-US" dirty="0"/>
                  <a:t>Rotation Angle (</a:t>
                </a:r>
                <a14:m>
                  <m:oMath xmlns:m="http://schemas.openxmlformats.org/officeDocument/2006/math">
                    <m:r>
                      <m:rPr>
                        <m:sty m:val="p"/>
                      </m:rPr>
                      <a:rPr lang="en-US" b="0" i="0" smtClean="0">
                        <a:latin typeface="Cambria Math"/>
                      </a:rPr>
                      <m:t>Δ</m:t>
                    </m:r>
                    <m:r>
                      <a:rPr lang="en-US" b="0" i="1" smtClean="0">
                        <a:latin typeface="Cambria Math"/>
                      </a:rPr>
                      <m:t>𝜃</m:t>
                    </m:r>
                  </m:oMath>
                </a14:m>
                <a:r>
                  <a:rPr lang="en-US" dirty="0"/>
                  <a:t>)</a:t>
                </a:r>
              </a:p>
              <a:p>
                <a:pPr lvl="1"/>
                <a:r>
                  <a:rPr lang="en-US" dirty="0"/>
                  <a:t>Angle through which an object rotates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2442" t="-4236" r="-407"/>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7518166" y="1963504"/>
            <a:ext cx="3353268" cy="335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3-05 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2336" y="1527048"/>
                <a:ext cx="6811264" cy="4572000"/>
              </a:xfrm>
            </p:spPr>
            <p:txBody>
              <a:bodyPr>
                <a:normAutofit fontScale="70000" lnSpcReduction="20000"/>
              </a:bodyPr>
              <a:lstStyle/>
              <a:p>
                <a14:m>
                  <m:oMath xmlns:m="http://schemas.openxmlformats.org/officeDocument/2006/math">
                    <m:r>
                      <a:rPr lang="en-US" b="0" i="1" smtClean="0">
                        <a:latin typeface="Cambria Math"/>
                      </a:rPr>
                      <m:t>𝜏</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𝑇</m:t>
                        </m:r>
                      </m:sub>
                    </m:sSub>
                    <m:r>
                      <a:rPr lang="en-US" b="0" i="1" smtClean="0">
                        <a:latin typeface="Cambria Math"/>
                      </a:rPr>
                      <m:t>𝑟</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𝑇</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oMath>
                </a14:m>
                <a:endParaRPr lang="en-US" dirty="0"/>
              </a:p>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r>
                      <a:rPr lang="en-US" b="0" i="1" smtClean="0">
                        <a:latin typeface="Cambria Math"/>
                      </a:rPr>
                      <m:t>𝑟</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r>
                      <a:rPr lang="en-US" b="0" i="1" smtClean="0">
                        <a:latin typeface="Cambria Math"/>
                      </a:rPr>
                      <m:t>=</m:t>
                    </m:r>
                    <m:r>
                      <a:rPr lang="en-US" b="0" i="1" smtClean="0">
                        <a:latin typeface="Cambria Math"/>
                      </a:rPr>
                      <m:t>𝑟</m:t>
                    </m:r>
                    <m:r>
                      <a:rPr lang="en-US" b="0" i="1" smtClean="0">
                        <a:latin typeface="Cambria Math"/>
                      </a:rPr>
                      <m:t>𝛼</m:t>
                    </m:r>
                  </m:oMath>
                </a14:m>
                <a:endParaRPr lang="en-US" dirty="0"/>
              </a:p>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𝛼</m:t>
                    </m:r>
                  </m:oMath>
                </a14:m>
                <a:endParaRPr lang="en-US" dirty="0"/>
              </a:p>
              <a:p>
                <a:pPr lvl="1"/>
                <a14:m>
                  <m:oMath xmlns:m="http://schemas.openxmlformats.org/officeDocument/2006/math">
                    <m:r>
                      <a:rPr lang="en-US" b="0" i="1" smtClean="0">
                        <a:latin typeface="Cambria Math"/>
                      </a:rPr>
                      <m:t>𝐼</m:t>
                    </m:r>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oMath>
                </a14:m>
                <a:r>
                  <a:rPr lang="en-US" dirty="0"/>
                  <a:t> </a:t>
                </a:r>
                <a:r>
                  <a:rPr lang="en-US" dirty="0">
                    <a:sym typeface="Wingdings" pitchFamily="2" charset="2"/>
                  </a:rPr>
                  <a:t> Moment of inertia of a particle</a:t>
                </a:r>
              </a:p>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a:rPr>
                      <m:t>𝐼</m:t>
                    </m:r>
                    <m:r>
                      <a:rPr lang="en-US" b="0" i="1" smtClean="0">
                        <a:latin typeface="Cambria Math"/>
                      </a:rPr>
                      <m:t>𝛼</m:t>
                    </m:r>
                  </m:oMath>
                </a14:m>
                <a:endParaRPr lang="en-US" dirty="0"/>
              </a:p>
              <a:p>
                <a:pPr lvl="1"/>
                <a:r>
                  <a:rPr lang="en-US" dirty="0"/>
                  <a:t>Newton’s second law for rotation</a:t>
                </a:r>
              </a:p>
              <a:p>
                <a:pPr lvl="1"/>
                <a:r>
                  <a:rPr lang="el-GR" dirty="0"/>
                  <a:t>α</a:t>
                </a:r>
                <a:r>
                  <a:rPr lang="en-US" dirty="0"/>
                  <a:t> is in </a:t>
                </a:r>
                <a:r>
                  <a:rPr lang="en-US" dirty="0" err="1"/>
                  <a:t>rad</a:t>
                </a:r>
                <a:r>
                  <a:rPr lang="en-US" dirty="0"/>
                  <a:t>/s</a:t>
                </a:r>
                <a:r>
                  <a:rPr lang="en-US" baseline="30000" dirty="0"/>
                  <a:t>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2336" y="1527048"/>
                <a:ext cx="6811264" cy="4572000"/>
              </a:xfrm>
              <a:blipFill>
                <a:blip r:embed="rId3"/>
                <a:stretch>
                  <a:fillRect/>
                </a:stretch>
              </a:blipFill>
            </p:spPr>
            <p:txBody>
              <a:bodyPr/>
              <a:lstStyle/>
              <a:p>
                <a:r>
                  <a:rPr lang="en-US">
                    <a:noFill/>
                  </a:rPr>
                  <a:t> </a:t>
                </a:r>
              </a:p>
            </p:txBody>
          </p:sp>
        </mc:Fallback>
      </mc:AlternateContent>
      <p:pic>
        <p:nvPicPr>
          <p:cNvPr id="4" name="Picture 3" descr="F09.14.jpg"/>
          <p:cNvPicPr>
            <a:picLocks noChangeAspect="1"/>
          </p:cNvPicPr>
          <p:nvPr/>
        </p:nvPicPr>
        <p:blipFill>
          <a:blip r:embed="rId4" cstate="print"/>
          <a:stretch>
            <a:fillRect/>
          </a:stretch>
        </p:blipFill>
        <p:spPr>
          <a:xfrm>
            <a:off x="7416801" y="1642873"/>
            <a:ext cx="4775201" cy="4956916"/>
          </a:xfrm>
          <a:prstGeom prst="rect">
            <a:avLst/>
          </a:prstGeom>
        </p:spPr>
      </p:pic>
      <p:sp>
        <p:nvSpPr>
          <p:cNvPr id="5" name="TextBox 4">
            <a:extLst>
              <a:ext uri="{FF2B5EF4-FFF2-40B4-BE49-F238E27FC236}">
                <a16:creationId xmlns:a16="http://schemas.microsoft.com/office/drawing/2014/main" id="{C6F6AD67-82BD-C09C-8D08-5F2E1B01E8BD}"/>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25042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3-05 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 y="1600200"/>
                <a:ext cx="4876799" cy="5029200"/>
              </a:xfrm>
            </p:spPr>
            <p:txBody>
              <a:bodyPr>
                <a:normAutofit fontScale="92500" lnSpcReduction="10000"/>
              </a:bodyPr>
              <a:lstStyle/>
              <a:p>
                <a:r>
                  <a:rPr lang="en-US" dirty="0"/>
                  <a:t>Moment of Inertia (</a:t>
                </a:r>
                <a:r>
                  <a:rPr lang="en-US" i="1" dirty="0"/>
                  <a:t>I</a:t>
                </a:r>
                <a:r>
                  <a:rPr lang="en-US" dirty="0"/>
                  <a:t>) measures how much an object wants to keep rotating (or not start rotating)</a:t>
                </a:r>
              </a:p>
              <a:p>
                <a:r>
                  <a:rPr lang="en-US" dirty="0"/>
                  <a:t>Use calculus to find </a:t>
                </a:r>
                <a14:m>
                  <m:oMath xmlns:m="http://schemas.openxmlformats.org/officeDocument/2006/math">
                    <m:r>
                      <a:rPr lang="en-US" b="0" i="1" smtClean="0">
                        <a:latin typeface="Cambria Math"/>
                      </a:rPr>
                      <m:t>𝐼</m:t>
                    </m:r>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oMath>
                </a14:m>
                <a:endParaRPr lang="en-US" dirty="0"/>
              </a:p>
              <a:p>
                <a:r>
                  <a:rPr lang="en-US" dirty="0"/>
                  <a:t>Unit:</a:t>
                </a:r>
              </a:p>
              <a:p>
                <a:pPr lvl="1"/>
                <a:r>
                  <a:rPr lang="en-US" dirty="0"/>
                  <a:t>kg m</a:t>
                </a:r>
                <a:r>
                  <a:rPr lang="en-US" baseline="30000" dirty="0"/>
                  <a:t>2</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 y="1600200"/>
                <a:ext cx="4876799" cy="5029200"/>
              </a:xfrm>
              <a:blipFill>
                <a:blip r:embed="rId3"/>
                <a:stretch>
                  <a:fillRect l="-3000" t="-2909" r="-1250"/>
                </a:stretch>
              </a:blipFill>
            </p:spPr>
            <p:txBody>
              <a:bodyPr/>
              <a:lstStyle/>
              <a:p>
                <a:r>
                  <a:rPr lang="en-US">
                    <a:noFill/>
                  </a:rPr>
                  <a:t> </a:t>
                </a:r>
              </a:p>
            </p:txBody>
          </p:sp>
        </mc:Fallback>
      </mc:AlternateContent>
      <p:sp>
        <p:nvSpPr>
          <p:cNvPr id="5" name="Content Placeholder 4"/>
          <p:cNvSpPr>
            <a:spLocks noGrp="1"/>
          </p:cNvSpPr>
          <p:nvPr>
            <p:ph sz="half" idx="2"/>
          </p:nvPr>
        </p:nvSpPr>
        <p:spPr/>
        <p:txBody>
          <a:bodyPr>
            <a:normAutofit fontScale="92500" lnSpcReduction="10000"/>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1" y="0"/>
            <a:ext cx="72136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D804C3A-4C49-E338-F332-0EED2036EDB5}"/>
              </a:ext>
            </a:extLst>
          </p:cNvPr>
          <p:cNvSpPr txBox="1"/>
          <p:nvPr/>
        </p:nvSpPr>
        <p:spPr>
          <a:xfrm rot="19955151">
            <a:off x="-33865" y="66121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35520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50A5FE-0FC5-49E7-AE40-C6E18A1790B1}"/>
              </a:ext>
            </a:extLst>
          </p:cNvPr>
          <p:cNvSpPr>
            <a:spLocks noGrp="1"/>
          </p:cNvSpPr>
          <p:nvPr>
            <p:ph type="title"/>
          </p:nvPr>
        </p:nvSpPr>
        <p:spPr/>
        <p:txBody>
          <a:bodyPr/>
          <a:lstStyle/>
          <a:p>
            <a:r>
              <a:rPr lang="en-US" dirty="0"/>
              <a:t>3-05 Moment of Inertia</a:t>
            </a:r>
          </a:p>
        </p:txBody>
      </p:sp>
      <p:sp>
        <p:nvSpPr>
          <p:cNvPr id="3" name="Content Placeholder 2">
            <a:extLst>
              <a:ext uri="{FF2B5EF4-FFF2-40B4-BE49-F238E27FC236}">
                <a16:creationId xmlns:a16="http://schemas.microsoft.com/office/drawing/2014/main" id="{0ADBEDC3-1670-4F35-8659-1A26A0D52E99}"/>
              </a:ext>
            </a:extLst>
          </p:cNvPr>
          <p:cNvSpPr>
            <a:spLocks noGrp="1"/>
          </p:cNvSpPr>
          <p:nvPr>
            <p:ph sz="half" idx="1"/>
          </p:nvPr>
        </p:nvSpPr>
        <p:spPr/>
        <p:txBody>
          <a:bodyPr>
            <a:normAutofit fontScale="92500" lnSpcReduction="20000"/>
          </a:bodyPr>
          <a:lstStyle/>
          <a:p>
            <a:r>
              <a:rPr lang="en-US" dirty="0"/>
              <a:t>The St. Joseph River Swing Bridge in St. Joseph, Michigan has a mass of 300 tons (2.72×10</a:t>
            </a:r>
            <a:r>
              <a:rPr lang="en-US" baseline="30000" dirty="0"/>
              <a:t>5</a:t>
            </a:r>
            <a:r>
              <a:rPr lang="en-US" dirty="0"/>
              <a:t> kg) and is 231 ft (70.4 m) long. If the motor produces 563 </a:t>
            </a:r>
            <a:r>
              <a:rPr lang="en-US" dirty="0" err="1"/>
              <a:t>kNm</a:t>
            </a:r>
            <a:r>
              <a:rPr lang="en-US" dirty="0"/>
              <a:t> of torque and takes 10 s to accelerate the bridge to 0.05 rad/s, what is the bridge’s moment of inertia?</a:t>
            </a:r>
          </a:p>
          <a:p>
            <a:endParaRPr lang="en-US" dirty="0"/>
          </a:p>
        </p:txBody>
      </p:sp>
      <p:pic>
        <p:nvPicPr>
          <p:cNvPr id="8" name="Content Placeholder 7">
            <a:extLst>
              <a:ext uri="{FF2B5EF4-FFF2-40B4-BE49-F238E27FC236}">
                <a16:creationId xmlns:a16="http://schemas.microsoft.com/office/drawing/2014/main" id="{DBA82C9F-8C22-48D1-938C-8855E98628A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863" b="38234"/>
          <a:stretch/>
        </p:blipFill>
        <p:spPr>
          <a:xfrm>
            <a:off x="0" y="-42013"/>
            <a:ext cx="3454400" cy="1422401"/>
          </a:xfrm>
          <a:prstGeom prst="rect">
            <a:avLst/>
          </a:prstGeom>
        </p:spPr>
      </p:pic>
      <p:sp>
        <p:nvSpPr>
          <p:cNvPr id="2" name="TextBox 1">
            <a:extLst>
              <a:ext uri="{FF2B5EF4-FFF2-40B4-BE49-F238E27FC236}">
                <a16:creationId xmlns:a16="http://schemas.microsoft.com/office/drawing/2014/main" id="{15770A46-D61E-84A5-A7B7-10E76534BF62}"/>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410509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98A7-98C7-472E-BBDF-7A1F6FAC0B81}"/>
              </a:ext>
            </a:extLst>
          </p:cNvPr>
          <p:cNvSpPr>
            <a:spLocks noGrp="1"/>
          </p:cNvSpPr>
          <p:nvPr>
            <p:ph type="title"/>
          </p:nvPr>
        </p:nvSpPr>
        <p:spPr/>
        <p:txBody>
          <a:bodyPr/>
          <a:lstStyle/>
          <a:p>
            <a:r>
              <a:rPr lang="en-US" dirty="0"/>
              <a:t>3-05 Moment of Inertia</a:t>
            </a:r>
          </a:p>
        </p:txBody>
      </p:sp>
      <p:sp>
        <p:nvSpPr>
          <p:cNvPr id="3" name="Content Placeholder 2">
            <a:extLst>
              <a:ext uri="{FF2B5EF4-FFF2-40B4-BE49-F238E27FC236}">
                <a16:creationId xmlns:a16="http://schemas.microsoft.com/office/drawing/2014/main" id="{0ADBEDC3-1670-4F35-8659-1A26A0D52E99}"/>
              </a:ext>
            </a:extLst>
          </p:cNvPr>
          <p:cNvSpPr>
            <a:spLocks noGrp="1"/>
          </p:cNvSpPr>
          <p:nvPr>
            <p:ph idx="1"/>
          </p:nvPr>
        </p:nvSpPr>
        <p:spPr/>
        <p:txBody>
          <a:bodyPr/>
          <a:lstStyle/>
          <a:p>
            <a:r>
              <a:rPr lang="en-US" dirty="0"/>
              <a:t>A spinning ride at a carnival is accelerating at 4 rad/s</a:t>
            </a:r>
            <a:r>
              <a:rPr lang="en-US" baseline="30000" dirty="0"/>
              <a:t>2</a:t>
            </a:r>
            <a:r>
              <a:rPr lang="en-US" dirty="0"/>
              <a:t>. If the ride is shaped like a hoop, </a:t>
            </a:r>
            <a:r>
              <a:rPr lang="en-US"/>
              <a:t>and the </a:t>
            </a:r>
            <a:r>
              <a:rPr lang="en-US" dirty="0"/>
              <a:t>motor is exerting 128000 Nm of torque, what is the radius of the 500 kg ride?</a:t>
            </a:r>
          </a:p>
        </p:txBody>
      </p:sp>
      <p:sp>
        <p:nvSpPr>
          <p:cNvPr id="4" name="TextBox 3">
            <a:extLst>
              <a:ext uri="{FF2B5EF4-FFF2-40B4-BE49-F238E27FC236}">
                <a16:creationId xmlns:a16="http://schemas.microsoft.com/office/drawing/2014/main" id="{4FA54FEC-B330-4A5E-14E2-CFA2DFC20C2D}"/>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Fr sin θ</a:t>
            </a:r>
          </a:p>
        </p:txBody>
      </p:sp>
    </p:spTree>
    <p:extLst>
      <p:ext uri="{BB962C8B-B14F-4D97-AF65-F5344CB8AC3E}">
        <p14:creationId xmlns:p14="http://schemas.microsoft.com/office/powerpoint/2010/main" val="157131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7500" lnSpcReduction="20000"/>
              </a:bodyPr>
              <a:lstStyle/>
              <a:p>
                <a:r>
                  <a:rPr lang="en-US" dirty="0"/>
                  <a:t>Arc Length is the distance around part of circle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1" i="1" smtClean="0">
                              <a:latin typeface="Cambria Math"/>
                            </a:rPr>
                            <m:t>𝒔</m:t>
                          </m:r>
                        </m:num>
                        <m:den>
                          <m:r>
                            <a:rPr lang="en-US" b="1" i="1" smtClean="0">
                              <a:latin typeface="Cambria Math"/>
                            </a:rPr>
                            <m:t>𝒓</m:t>
                          </m:r>
                        </m:den>
                      </m:f>
                    </m:oMath>
                  </m:oMathPara>
                </a14:m>
                <a:endParaRPr lang="en-US" b="0" dirty="0"/>
              </a:p>
              <a:p>
                <a:r>
                  <a:rPr lang="en-US" dirty="0"/>
                  <a:t>Angle Units:</a:t>
                </a:r>
              </a:p>
              <a:p>
                <a:pPr lvl="1"/>
                <a:r>
                  <a:rPr lang="en-US" dirty="0"/>
                  <a:t>Revolutions: 1 circle = 1 rev</a:t>
                </a:r>
              </a:p>
              <a:p>
                <a:pPr lvl="1"/>
                <a:r>
                  <a:rPr lang="en-US" b="0" dirty="0"/>
                  <a:t>Degrees: 1 circle = 360° </a:t>
                </a:r>
              </a:p>
              <a:p>
                <a:pPr lvl="1"/>
                <a:r>
                  <a:rPr lang="en-US" dirty="0"/>
                  <a:t>Radians: 1 circle = </a:t>
                </a:r>
                <a14:m>
                  <m:oMath xmlns:m="http://schemas.openxmlformats.org/officeDocument/2006/math">
                    <m:r>
                      <a:rPr lang="en-US" b="0" i="1" smtClean="0">
                        <a:latin typeface="Cambria Math"/>
                      </a:rPr>
                      <m:t>2</m:t>
                    </m:r>
                    <m:r>
                      <a:rPr lang="en-US" b="0" i="1" smtClean="0">
                        <a:latin typeface="Cambria Math"/>
                      </a:rPr>
                      <m:t>𝜋</m:t>
                    </m:r>
                  </m:oMath>
                </a14:m>
                <a:endParaRPr lang="en-US" b="0" dirty="0"/>
              </a:p>
              <a:p>
                <a:r>
                  <a:rPr lang="en-US" dirty="0"/>
                  <a:t>Arc Length formula must use radians </a:t>
                </a:r>
                <a:r>
                  <a:rPr lang="en-US"/>
                  <a:t>for the </a:t>
                </a:r>
                <a:r>
                  <a:rPr lang="en-US" dirty="0"/>
                  <a:t>angle unit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𝜋</m:t>
                      </m:r>
                      <m:r>
                        <a:rPr lang="en-US" b="0" i="1" smtClean="0">
                          <a:latin typeface="Cambria Math"/>
                        </a:rPr>
                        <m:t>=360°=1 </m:t>
                      </m:r>
                      <m:r>
                        <a:rPr lang="en-US" b="0" i="1" smtClean="0">
                          <a:latin typeface="Cambria Math"/>
                        </a:rPr>
                        <m:t>𝑟𝑒𝑣</m:t>
                      </m:r>
                    </m:oMath>
                  </m:oMathPara>
                </a14:m>
                <a:endParaRPr lang="en-US" b="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729" t="-3338" r="-183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8C012945-23FB-4446-9D12-B40BC54BA579}"/>
              </a:ext>
            </a:extLst>
          </p:cNvPr>
          <p:cNvGrpSpPr/>
          <p:nvPr/>
        </p:nvGrpSpPr>
        <p:grpSpPr>
          <a:xfrm>
            <a:off x="7721600" y="1765348"/>
            <a:ext cx="3848101" cy="3860483"/>
            <a:chOff x="3733800" y="1778318"/>
            <a:chExt cx="3190875" cy="3286125"/>
          </a:xfrm>
        </p:grpSpPr>
        <p:pic>
          <p:nvPicPr>
            <p:cNvPr id="12" name="Picture 2">
              <a:extLst>
                <a:ext uri="{FF2B5EF4-FFF2-40B4-BE49-F238E27FC236}">
                  <a16:creationId xmlns:a16="http://schemas.microsoft.com/office/drawing/2014/main" id="{92692901-9A4B-40CF-849B-FB621124D7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082"/>
            <a:stretch/>
          </p:blipFill>
          <p:spPr bwMode="auto">
            <a:xfrm>
              <a:off x="3733800" y="1778318"/>
              <a:ext cx="31908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E6B0B345-2361-4676-A2DC-60733EABD6F7}"/>
                </a:ext>
              </a:extLst>
            </p:cNvPr>
            <p:cNvSpPr/>
            <p:nvPr/>
          </p:nvSpPr>
          <p:spPr>
            <a:xfrm>
              <a:off x="6629400" y="4267200"/>
              <a:ext cx="2952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078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p:sp>
        <p:nvSpPr>
          <p:cNvPr id="3" name="Content Placeholder 2"/>
          <p:cNvSpPr>
            <a:spLocks noGrp="1"/>
          </p:cNvSpPr>
          <p:nvPr>
            <p:ph sz="half" idx="1"/>
          </p:nvPr>
        </p:nvSpPr>
        <p:spPr/>
        <p:txBody>
          <a:bodyPr/>
          <a:lstStyle/>
          <a:p>
            <a:r>
              <a:rPr lang="en-US" dirty="0"/>
              <a:t>Convert 60° to radians</a:t>
            </a:r>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lstStyle/>
          <a:p>
            <a:r>
              <a:rPr lang="en-US" dirty="0"/>
              <a:t>Convert 2 revolutions to radians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0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mc:AlternateContent xmlns:mc="http://schemas.openxmlformats.org/markup-compatibility/2006" xmlns:a14="http://schemas.microsoft.com/office/drawing/2010/main">
        <mc:Choice Requires="a14">
          <p:sp>
            <p:nvSpPr>
              <p:cNvPr id="8" name="Content Placeholder 7"/>
              <p:cNvSpPr>
                <a:spLocks noGrp="1"/>
              </p:cNvSpPr>
              <p:nvPr>
                <p:ph sz="half" idx="1"/>
              </p:nvPr>
            </p:nvSpPr>
            <p:spPr/>
            <p:txBody>
              <a:bodyPr/>
              <a:lstStyle/>
              <a:p>
                <a:r>
                  <a:rPr lang="en-US" dirty="0"/>
                  <a:t>Angular Velocity (</a:t>
                </a:r>
                <a14:m>
                  <m:oMath xmlns:m="http://schemas.openxmlformats.org/officeDocument/2006/math">
                    <m:r>
                      <a:rPr lang="en-US" i="1">
                        <a:latin typeface="Cambria Math" panose="02040503050406030204" pitchFamily="18" charset="0"/>
                      </a:rPr>
                      <m:t>𝜔</m:t>
                    </m:r>
                  </m:oMath>
                </a14:m>
                <a:r>
                  <a:rPr lang="en-US" dirty="0"/>
                  <a:t>)</a:t>
                </a:r>
              </a:p>
              <a:p>
                <a:pPr marL="990575" lvl="2" indent="-457189"/>
                <a:r>
                  <a:rPr lang="en-US" dirty="0"/>
                  <a:t>How fast an object rotates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i="1">
                              <a:latin typeface="Cambria Math" panose="02040503050406030204" pitchFamily="18" charset="0"/>
                            </a:rPr>
                            <m:t>𝜃</m:t>
                          </m:r>
                        </m:num>
                        <m:den>
                          <m:r>
                            <m:rPr>
                              <m:sty m:val="p"/>
                            </m:rPr>
                            <a:rPr lang="en-US">
                              <a:latin typeface="Cambria Math" panose="02040503050406030204" pitchFamily="18" charset="0"/>
                            </a:rPr>
                            <m:t>Δ</m:t>
                          </m:r>
                          <m:r>
                            <a:rPr lang="en-US" i="1">
                              <a:latin typeface="Cambria Math" panose="02040503050406030204" pitchFamily="18" charset="0"/>
                            </a:rPr>
                            <m:t>𝑡</m:t>
                          </m:r>
                        </m:den>
                      </m:f>
                    </m:oMath>
                  </m:oMathPara>
                </a14:m>
                <a:endParaRPr lang="en-US" dirty="0"/>
              </a:p>
              <a:p>
                <a:r>
                  <a:rPr lang="en-US" dirty="0"/>
                  <a:t>Unit: rad/s</a:t>
                </a:r>
              </a:p>
              <a:p>
                <a:pPr lvl="1"/>
                <a:r>
                  <a:rPr lang="en-US" dirty="0"/>
                  <a:t>CCW +, CW –</a:t>
                </a:r>
              </a:p>
            </p:txBody>
          </p:sp>
        </mc:Choice>
        <mc:Fallback xmlns="">
          <p:sp>
            <p:nvSpPr>
              <p:cNvPr id="8" name="Content Placeholder 7"/>
              <p:cNvSpPr>
                <a:spLocks noGrp="1" noRot="1" noChangeAspect="1" noMove="1" noResize="1" noEditPoints="1" noAdjustHandles="1" noChangeArrowheads="1" noChangeShapeType="1" noTextEdit="1"/>
              </p:cNvSpPr>
              <p:nvPr>
                <p:ph sz="half" idx="1"/>
              </p:nvPr>
            </p:nvSpPr>
            <p:spPr>
              <a:blipFill>
                <a:blip r:embed="rId3"/>
                <a:stretch>
                  <a:fillRect l="-1781" t="-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𝑠</m:t>
                          </m:r>
                        </m:num>
                        <m:den>
                          <m:r>
                            <m:rPr>
                              <m:sty m:val="p"/>
                            </m:rPr>
                            <a:rPr lang="en-US">
                              <a:latin typeface="Cambria Math"/>
                            </a:rPr>
                            <m:t>Δ</m:t>
                          </m:r>
                          <m:r>
                            <a:rPr lang="en-US" i="1">
                              <a:latin typeface="Cambria Math"/>
                            </a:rPr>
                            <m:t>𝑡</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Δ</m:t>
                      </m:r>
                      <m:r>
                        <a:rPr lang="en-US" i="1">
                          <a:latin typeface="Cambria Math"/>
                        </a:rPr>
                        <m:t>𝜃</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𝑠</m:t>
                          </m:r>
                        </m:num>
                        <m:den>
                          <m:r>
                            <a:rPr lang="en-US" i="1">
                              <a:latin typeface="Cambria Math"/>
                            </a:rPr>
                            <m:t>𝑟</m:t>
                          </m:r>
                        </m:den>
                      </m:f>
                      <m:r>
                        <a:rPr lang="en-US" i="1">
                          <a:latin typeface="Cambria Math"/>
                        </a:rPr>
                        <m:t> →</m:t>
                      </m:r>
                      <m:r>
                        <m:rPr>
                          <m:sty m:val="p"/>
                        </m:rPr>
                        <a:rPr lang="en-US">
                          <a:latin typeface="Cambria Math"/>
                        </a:rPr>
                        <m:t>Δs</m:t>
                      </m:r>
                      <m:r>
                        <a:rPr lang="en-US">
                          <a:latin typeface="Cambria Math"/>
                        </a:rPr>
                        <m:t>=</m:t>
                      </m:r>
                      <m:r>
                        <m:rPr>
                          <m:sty m:val="p"/>
                        </m:rPr>
                        <a:rPr lang="en-US">
                          <a:latin typeface="Cambria Math"/>
                        </a:rPr>
                        <m:t>rΔ</m:t>
                      </m:r>
                      <m:r>
                        <m:rPr>
                          <m:sty m:val="p"/>
                        </m:rPr>
                        <a:rPr lang="en-US" i="1">
                          <a:latin typeface="Cambria Math"/>
                        </a:rPr>
                        <m:t>θ</m:t>
                      </m:r>
                    </m:oMath>
                  </m:oMathPara>
                </a14:m>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f>
                        <m:fPr>
                          <m:ctrlPr>
                            <a:rPr lang="en-US" i="1">
                              <a:latin typeface="Cambria Math" panose="02040503050406030204" pitchFamily="18" charset="0"/>
                            </a:rPr>
                          </m:ctrlPr>
                        </m:fPr>
                        <m:num>
                          <m:r>
                            <a:rPr lang="en-US" i="1">
                              <a:latin typeface="Cambria Math"/>
                            </a:rPr>
                            <m:t>𝑟</m:t>
                          </m:r>
                          <m:r>
                            <m:rPr>
                              <m:sty m:val="p"/>
                            </m:rPr>
                            <a:rPr lang="en-US">
                              <a:latin typeface="Cambria Math"/>
                            </a:rPr>
                            <m:t>Δ</m:t>
                          </m:r>
                          <m:r>
                            <a:rPr lang="en-US" i="1">
                              <a:latin typeface="Cambria Math"/>
                            </a:rPr>
                            <m:t>𝜃</m:t>
                          </m:r>
                        </m:num>
                        <m:den>
                          <m:r>
                            <m:rPr>
                              <m:sty m:val="p"/>
                            </m:rPr>
                            <a:rPr lang="en-US">
                              <a:latin typeface="Cambria Math"/>
                            </a:rPr>
                            <m:t>Δ</m:t>
                          </m:r>
                          <m:r>
                            <a:rPr lang="en-US" i="1">
                              <a:latin typeface="Cambria Math"/>
                            </a:rPr>
                            <m:t>𝑡</m:t>
                          </m:r>
                        </m:den>
                      </m:f>
                      <m:r>
                        <a:rPr lang="en-US" i="1">
                          <a:latin typeface="Cambria Math"/>
                        </a:rPr>
                        <m:t>=</m:t>
                      </m:r>
                      <m:r>
                        <a:rPr lang="en-US" i="1">
                          <a:latin typeface="Cambria Math"/>
                        </a:rPr>
                        <m:t>𝑟</m:t>
                      </m:r>
                      <m:r>
                        <a:rPr lang="en-US" i="1">
                          <a:latin typeface="Cambria Math"/>
                        </a:rPr>
                        <m:t>𝜔</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4"/>
                <a:stretch>
                  <a:fillRect/>
                </a:stretch>
              </a:blipFill>
            </p:spPr>
            <p:txBody>
              <a:bodyPr/>
              <a:lstStyle/>
              <a:p>
                <a:r>
                  <a:rPr lang="en-US">
                    <a:noFill/>
                  </a:rPr>
                  <a:t> </a:t>
                </a:r>
              </a:p>
            </p:txBody>
          </p:sp>
        </mc:Fallback>
      </mc:AlternateContent>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49185" y="4565904"/>
            <a:ext cx="2287629" cy="2292096"/>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057089" y="4565904"/>
            <a:ext cx="2292096" cy="2292096"/>
          </a:xfrm>
          <a:prstGeom prst="rect">
            <a:avLst/>
          </a:prstGeom>
        </p:spPr>
      </p:pic>
      <p:sp>
        <p:nvSpPr>
          <p:cNvPr id="7" name="Content Placeholder 3"/>
          <p:cNvSpPr txBox="1">
            <a:spLocks/>
          </p:cNvSpPr>
          <p:nvPr/>
        </p:nvSpPr>
        <p:spPr>
          <a:xfrm>
            <a:off x="0" y="1784350"/>
            <a:ext cx="5975349" cy="4051300"/>
          </a:xfrm>
          <a:prstGeom prst="rect">
            <a:avLst/>
          </a:prstGeom>
        </p:spPr>
        <p:txBody>
          <a:bodyPr vert="horz" lIns="121920" tIns="60960" rIns="121920" bIns="6096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33" dirty="0"/>
          </a:p>
        </p:txBody>
      </p:sp>
    </p:spTree>
    <p:extLst>
      <p:ext uri="{BB962C8B-B14F-4D97-AF65-F5344CB8AC3E}">
        <p14:creationId xmlns:p14="http://schemas.microsoft.com/office/powerpoint/2010/main" val="398093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0">
                                      <p:cBhvr>
                                        <p:cTn id="50" dur="2000" fill="hold"/>
                                        <p:tgtEl>
                                          <p:spTgt spid="6"/>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9"/>
            <a:ext cx="12192000" cy="1369521"/>
          </a:xfrm>
        </p:spPr>
        <p:txBody>
          <a:bodyPr>
            <a:noAutofit/>
          </a:bodyPr>
          <a:lstStyle/>
          <a:p>
            <a:r>
              <a:rPr lang="en-US" sz="5300" dirty="0"/>
              <a:t>3-01 Rotation Angle and Centripetal Acceleration</a:t>
            </a:r>
          </a:p>
        </p:txBody>
      </p:sp>
      <p:sp>
        <p:nvSpPr>
          <p:cNvPr id="3" name="Content Placeholder 2"/>
          <p:cNvSpPr>
            <a:spLocks noGrp="1"/>
          </p:cNvSpPr>
          <p:nvPr>
            <p:ph idx="1"/>
          </p:nvPr>
        </p:nvSpPr>
        <p:spPr/>
        <p:txBody>
          <a:bodyPr>
            <a:normAutofit/>
          </a:bodyPr>
          <a:lstStyle/>
          <a:p>
            <a:r>
              <a:rPr lang="en-US" dirty="0"/>
              <a:t>A CD rotates 320 times in 2.4 s.  What is its angular velocity in rad/s? What is the linear velocity of a point 5 cm from the center?</a:t>
            </a:r>
          </a:p>
          <a:p>
            <a:endParaRPr lang="en-US" dirty="0"/>
          </a:p>
        </p:txBody>
      </p:sp>
      <p:sp>
        <p:nvSpPr>
          <p:cNvPr id="5" name="Content Placeholder 4"/>
          <p:cNvSpPr>
            <a:spLocks noGrp="1"/>
          </p:cNvSpPr>
          <p:nvPr>
            <p:ph sz="half" idx="4294967295"/>
          </p:nvPr>
        </p:nvSpPr>
        <p:spPr>
          <a:xfrm>
            <a:off x="6216650" y="1809750"/>
            <a:ext cx="5975350" cy="4051300"/>
          </a:xfrm>
        </p:spPr>
        <p:txBody>
          <a:bodyPr>
            <a:norm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36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9"/>
            <a:ext cx="12192000" cy="1369521"/>
          </a:xfrm>
        </p:spPr>
        <p:txBody>
          <a:bodyPr>
            <a:normAutofit fontScale="90000"/>
          </a:bodyPr>
          <a:lstStyle/>
          <a:p>
            <a:r>
              <a:rPr lang="en-US" dirty="0"/>
              <a:t>3-01 Rotation Angle and Centripetal Acceleration</a:t>
            </a:r>
          </a:p>
        </p:txBody>
      </p:sp>
      <p:sp>
        <p:nvSpPr>
          <p:cNvPr id="4" name="Content Placeholder 3"/>
          <p:cNvSpPr>
            <a:spLocks noGrp="1"/>
          </p:cNvSpPr>
          <p:nvPr>
            <p:ph sz="half" idx="1"/>
          </p:nvPr>
        </p:nvSpPr>
        <p:spPr/>
        <p:txBody>
          <a:bodyPr/>
          <a:lstStyle/>
          <a:p>
            <a:r>
              <a:rPr lang="en-US" dirty="0"/>
              <a:t>Make a hypothesis about what will happen. Which path will an object most closely follow when the centripetal force is removed?</a:t>
            </a:r>
          </a:p>
        </p:txBody>
      </p:sp>
      <p:grpSp>
        <p:nvGrpSpPr>
          <p:cNvPr id="6" name="Group 5"/>
          <p:cNvGrpSpPr/>
          <p:nvPr/>
        </p:nvGrpSpPr>
        <p:grpSpPr>
          <a:xfrm>
            <a:off x="6203340" y="-330200"/>
            <a:ext cx="4464475" cy="6699672"/>
            <a:chOff x="0" y="0"/>
            <a:chExt cx="3348356" cy="5024754"/>
          </a:xfrm>
        </p:grpSpPr>
        <p:grpSp>
          <p:nvGrpSpPr>
            <p:cNvPr id="7" name="Group 6"/>
            <p:cNvGrpSpPr/>
            <p:nvPr/>
          </p:nvGrpSpPr>
          <p:grpSpPr>
            <a:xfrm>
              <a:off x="0" y="0"/>
              <a:ext cx="3348356" cy="5024754"/>
              <a:chOff x="0" y="0"/>
              <a:chExt cx="3348682" cy="5025082"/>
            </a:xfrm>
          </p:grpSpPr>
          <p:grpSp>
            <p:nvGrpSpPr>
              <p:cNvPr id="9" name="Group 8"/>
              <p:cNvGrpSpPr/>
              <p:nvPr/>
            </p:nvGrpSpPr>
            <p:grpSpPr>
              <a:xfrm>
                <a:off x="0" y="0"/>
                <a:ext cx="3348682" cy="5025082"/>
                <a:chOff x="0" y="0"/>
                <a:chExt cx="3348682" cy="5025082"/>
              </a:xfrm>
            </p:grpSpPr>
            <p:grpSp>
              <p:nvGrpSpPr>
                <p:cNvPr id="12" name="Group 11"/>
                <p:cNvGrpSpPr/>
                <p:nvPr/>
              </p:nvGrpSpPr>
              <p:grpSpPr>
                <a:xfrm>
                  <a:off x="0" y="0"/>
                  <a:ext cx="3348682" cy="5025082"/>
                  <a:chOff x="0" y="0"/>
                  <a:chExt cx="3348682" cy="5025082"/>
                </a:xfrm>
              </p:grpSpPr>
              <p:sp>
                <p:nvSpPr>
                  <p:cNvPr id="16" name="Oval 15"/>
                  <p:cNvSpPr/>
                  <p:nvPr/>
                </p:nvSpPr>
                <p:spPr>
                  <a:xfrm>
                    <a:off x="280087" y="2512541"/>
                    <a:ext cx="1902940" cy="19029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7" name="Arc 16"/>
                  <p:cNvSpPr/>
                  <p:nvPr/>
                </p:nvSpPr>
                <p:spPr>
                  <a:xfrm flipV="1">
                    <a:off x="0" y="0"/>
                    <a:ext cx="2512541" cy="2512541"/>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8" name="Arc 17"/>
                  <p:cNvSpPr/>
                  <p:nvPr/>
                </p:nvSpPr>
                <p:spPr>
                  <a:xfrm>
                    <a:off x="0" y="2512541"/>
                    <a:ext cx="2512541" cy="2512541"/>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19" name="Straight Arrow Connector 18"/>
                  <p:cNvCxnSpPr/>
                  <p:nvPr/>
                </p:nvCxnSpPr>
                <p:spPr>
                  <a:xfrm>
                    <a:off x="1252152" y="2512541"/>
                    <a:ext cx="20965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28"/>
                <p:cNvSpPr txBox="1"/>
                <p:nvPr/>
              </p:nvSpPr>
              <p:spPr>
                <a:xfrm>
                  <a:off x="2257168" y="1441622"/>
                  <a:ext cx="255586" cy="280086"/>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nSpc>
                      <a:spcPct val="120000"/>
                    </a:lnSpc>
                  </a:pPr>
                  <a:r>
                    <a:rPr lang="en-US" sz="1333">
                      <a:latin typeface="Cambria" panose="02040503050406030204" pitchFamily="18" charset="0"/>
                      <a:ea typeface="Times New Roman" panose="02020603050405020304" pitchFamily="18" charset="0"/>
                      <a:cs typeface="Times New Roman" panose="02020603050405020304" pitchFamily="18" charset="0"/>
                    </a:rPr>
                    <a:t>A</a:t>
                  </a:r>
                </a:p>
              </p:txBody>
            </p:sp>
            <p:sp>
              <p:nvSpPr>
                <p:cNvPr id="14" name="Text Box 29"/>
                <p:cNvSpPr txBox="1"/>
                <p:nvPr/>
              </p:nvSpPr>
              <p:spPr>
                <a:xfrm>
                  <a:off x="2792627" y="2232454"/>
                  <a:ext cx="255586" cy="280086"/>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nSpc>
                      <a:spcPct val="120000"/>
                    </a:lnSpc>
                  </a:pPr>
                  <a:r>
                    <a:rPr lang="en-US" sz="1333">
                      <a:latin typeface="Cambria" panose="02040503050406030204" pitchFamily="18" charset="0"/>
                      <a:ea typeface="Times New Roman" panose="02020603050405020304" pitchFamily="18" charset="0"/>
                      <a:cs typeface="Times New Roman" panose="02020603050405020304" pitchFamily="18" charset="0"/>
                    </a:rPr>
                    <a:t>B</a:t>
                  </a:r>
                </a:p>
              </p:txBody>
            </p:sp>
            <p:sp>
              <p:nvSpPr>
                <p:cNvPr id="15" name="Text Box 30"/>
                <p:cNvSpPr txBox="1"/>
                <p:nvPr/>
              </p:nvSpPr>
              <p:spPr>
                <a:xfrm>
                  <a:off x="2372497" y="3138616"/>
                  <a:ext cx="255586" cy="280086"/>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nSpc>
                      <a:spcPct val="120000"/>
                    </a:lnSpc>
                  </a:pPr>
                  <a:r>
                    <a:rPr lang="en-US" sz="1333">
                      <a:latin typeface="Cambria" panose="02040503050406030204" pitchFamily="18" charset="0"/>
                      <a:ea typeface="Times New Roman" panose="02020603050405020304" pitchFamily="18" charset="0"/>
                      <a:cs typeface="Times New Roman" panose="02020603050405020304" pitchFamily="18" charset="0"/>
                    </a:rPr>
                    <a:t>C</a:t>
                  </a:r>
                </a:p>
              </p:txBody>
            </p:sp>
          </p:grpSp>
          <p:cxnSp>
            <p:nvCxnSpPr>
              <p:cNvPr id="10" name="Straight Connector 9"/>
              <p:cNvCxnSpPr/>
              <p:nvPr/>
            </p:nvCxnSpPr>
            <p:spPr>
              <a:xfrm flipV="1">
                <a:off x="1252151" y="2512541"/>
                <a:ext cx="0" cy="9061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800000" flipV="1">
                <a:off x="1474573" y="2570206"/>
                <a:ext cx="0" cy="9052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07092" y="1202724"/>
              <a:ext cx="3241263" cy="3426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grpSp>
    </p:spTree>
    <p:extLst>
      <p:ext uri="{BB962C8B-B14F-4D97-AF65-F5344CB8AC3E}">
        <p14:creationId xmlns:p14="http://schemas.microsoft.com/office/powerpoint/2010/main" val="1621273823"/>
      </p:ext>
    </p:extLst>
  </p:cSld>
  <p:clrMapOvr>
    <a:masterClrMapping/>
  </p:clrMapOvr>
</p:sld>
</file>

<file path=ppt/theme/theme1.xml><?xml version="1.0" encoding="utf-8"?>
<a:theme xmlns:a="http://schemas.openxmlformats.org/drawingml/2006/main" name="Ro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otation" id="{F5EB6B6F-E9F7-494B-9734-70925DF442CF}" vid="{43B4F832-49C9-4ABA-96E3-6C698036A2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Rotation</Template>
  <TotalTime>1612</TotalTime>
  <Words>2548</Words>
  <Application>Microsoft Office PowerPoint</Application>
  <PresentationFormat>Widescreen</PresentationFormat>
  <Paragraphs>396</Paragraphs>
  <Slides>43</Slides>
  <Notes>43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vt:lpstr>
      <vt:lpstr>Cambria Math</vt:lpstr>
      <vt:lpstr>Comic Sans MS</vt:lpstr>
      <vt:lpstr>Symbol</vt:lpstr>
      <vt:lpstr>Wingdings</vt:lpstr>
      <vt:lpstr>Wingdings 2</vt:lpstr>
      <vt:lpstr>Rotation</vt:lpstr>
      <vt:lpstr>Uniform Circular Motion and Torque</vt:lpstr>
      <vt:lpstr>Credits</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3-02 Centripetal Force</vt:lpstr>
      <vt:lpstr>3-02 Centripetal Force</vt:lpstr>
      <vt:lpstr>3-02 Centripetal Force</vt:lpstr>
      <vt:lpstr>3-02 Centripetal Force</vt:lpstr>
      <vt:lpstr>3-02 Centripetal Force</vt:lpstr>
      <vt:lpstr>3-02 Centripetal Force</vt:lpstr>
      <vt:lpstr>3-02 Centripetal Force</vt:lpstr>
      <vt:lpstr>3-02 Centripetal Force</vt:lpstr>
      <vt:lpstr>3-03 Kinematics of Rotational Motion</vt:lpstr>
      <vt:lpstr>3-03 Kinematics of Rotational Motion</vt:lpstr>
      <vt:lpstr>3-03 Kinematics of Rotational Motion</vt:lpstr>
      <vt:lpstr>3-03 Kinematics of Rotational Motion</vt:lpstr>
      <vt:lpstr>3-03 Kinematics of Rotational Motion</vt:lpstr>
      <vt:lpstr>3-03 Kinematics of Rotational Motion</vt:lpstr>
      <vt:lpstr>PowerPoint Presentation</vt:lpstr>
      <vt:lpstr>3-03 Kinematics of Rotational Motion</vt:lpstr>
      <vt:lpstr>3-04 Torque</vt:lpstr>
      <vt:lpstr>3-04 Torque</vt:lpstr>
      <vt:lpstr>3-04 Torque</vt:lpstr>
      <vt:lpstr>3-04 Torque</vt:lpstr>
      <vt:lpstr>3-04 Torque</vt:lpstr>
      <vt:lpstr>3-04 Torque</vt:lpstr>
      <vt:lpstr>3-04 Torque</vt:lpstr>
      <vt:lpstr>3-05 Moment of Inertia</vt:lpstr>
      <vt:lpstr>3-05 Moment of Inertia</vt:lpstr>
      <vt:lpstr>3-05 Moment of Inertia</vt:lpstr>
      <vt:lpstr>3-05 Moment of Inertia</vt:lpstr>
      <vt:lpstr>3-05 Moment of Inertia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Circular Motion and Torque</dc:title>
  <dc:creator>Richard Wright</dc:creator>
  <cp:lastModifiedBy>Richard Wright</cp:lastModifiedBy>
  <cp:revision>28</cp:revision>
  <cp:lastPrinted>2024-10-09T11:57:14Z</cp:lastPrinted>
  <dcterms:created xsi:type="dcterms:W3CDTF">2023-01-24T15:12:17Z</dcterms:created>
  <dcterms:modified xsi:type="dcterms:W3CDTF">2024-10-15T12:54:59Z</dcterms:modified>
</cp:coreProperties>
</file>